
<file path=[Content_Types].xml><?xml version="1.0" encoding="utf-8"?>
<Types xmlns="http://schemas.openxmlformats.org/package/2006/content-types">
  <Override PartName="/ppt/slideLayouts/slideLayout10.xml" ContentType="application/vnd.openxmlformats-officedocument.presentationml.slideLayout+xml"/>
  <Default Extension="rels" ContentType="application/vnd.openxmlformats-package.relationships+xml"/>
  <Override PartName="/ppt/slides/slide69.xml" ContentType="application/vnd.openxmlformats-officedocument.presentationml.slide+xml"/>
  <Override PartName="/ppt/slides/slide14.xml" ContentType="application/vnd.openxmlformats-officedocument.presentationml.slide+xml"/>
  <Override PartName="/ppt/notesSlides/notesSlide16.xml" ContentType="application/vnd.openxmlformats-officedocument.presentationml.notesSlide+xml"/>
  <Override PartName="/ppt/slides/slide62.xml" ContentType="application/vnd.openxmlformats-officedocument.presentationml.slide+xml"/>
  <Default Extension="xml" ContentType="application/xml"/>
  <Override PartName="/ppt/slides/slide45.xml" ContentType="application/vnd.openxmlformats-officedocument.presentationml.slide+xml"/>
  <Override PartName="/ppt/tableStyles.xml" ContentType="application/vnd.openxmlformats-officedocument.presentationml.tableStyles+xml"/>
  <Override PartName="/ppt/notesSlides/notesSlide1.xml" ContentType="application/vnd.openxmlformats-officedocument.presentationml.notesSlide+xml"/>
  <Override PartName="/ppt/slides/slide28.xml" ContentType="application/vnd.openxmlformats-officedocument.presentationml.slide+xml"/>
  <Override PartName="/ppt/slides/slide54.xml" ContentType="application/vnd.openxmlformats-officedocument.presentationml.slide+xml"/>
  <Override PartName="/ppt/slides/slide21.xml" ContentType="application/vnd.openxmlformats-officedocument.presentationml.slide+xml"/>
  <Override PartName="/ppt/slides/slide37.xml" ContentType="application/vnd.openxmlformats-officedocument.presentationml.slide+xml"/>
  <Override PartName="/ppt/slides/slide5.xml" ContentType="application/vnd.openxmlformats-officedocument.presentationml.slide+xml"/>
  <Override PartName="/ppt/slideLayouts/slideLayout5.xml" ContentType="application/vnd.openxmlformats-officedocument.presentationml.slideLayout+xml"/>
  <Override PartName="/ppt/slides/slide30.xml" ContentType="application/vnd.openxmlformats-officedocument.presentationml.slide+xml"/>
  <Override PartName="/ppt/notesSlides/notesSlide9.xml" ContentType="application/vnd.openxmlformats-officedocument.presentationml.notesSlide+xml"/>
  <Override PartName="/ppt/slides/slide68.xml" ContentType="application/vnd.openxmlformats-officedocument.presentationml.slide+xml"/>
  <Override PartName="/ppt/slides/slide13.xml" ContentType="application/vnd.openxmlformats-officedocument.presentationml.slide+xml"/>
  <Override PartName="/ppt/slideMasters/slideMaster1.xml" ContentType="application/vnd.openxmlformats-officedocument.presentationml.slideMaster+xml"/>
  <Override PartName="/ppt/notesSlides/notesSlide15.xml" ContentType="application/vnd.openxmlformats-officedocument.presentationml.notesSlide+xml"/>
  <Override PartName="/docProps/core.xml" ContentType="application/vnd.openxmlformats-package.core-properties+xml"/>
  <Override PartName="/ppt/slides/slide61.xml" ContentType="application/vnd.openxmlformats-officedocument.presentationml.slide+xml"/>
  <Override PartName="/ppt/notesSlides/notesSlide7.xml" ContentType="application/vnd.openxmlformats-officedocument.presentationml.notesSlide+xml"/>
  <Override PartName="/ppt/slides/slide44.xml" ContentType="application/vnd.openxmlformats-officedocument.presentationml.slide+xml"/>
  <Override PartName="/ppt/slides/slide27.xml" ContentType="application/vnd.openxmlformats-officedocument.presentationml.slide+xml"/>
  <Override PartName="/ppt/slides/slide53.xml" ContentType="application/vnd.openxmlformats-officedocument.presentationml.slide+xml"/>
  <Override PartName="/ppt/slides/slide20.xml" ContentType="application/vnd.openxmlformats-officedocument.presentationml.slide+xml"/>
  <Override PartName="/ppt/slides/slide36.xml" ContentType="application/vnd.openxmlformats-officedocument.presentationml.slide+xml"/>
  <Override PartName="/ppt/slides/slide4.xml" ContentType="application/vnd.openxmlformats-officedocument.presentationml.slide+xml"/>
  <Override PartName="/ppt/slides/slide19.xml" ContentType="application/vnd.openxmlformats-officedocument.presentationml.slide+xml"/>
  <Override PartName="/ppt/slideLayouts/slideLayout4.xml" ContentType="application/vnd.openxmlformats-officedocument.presentationml.slideLayout+xml"/>
  <Override PartName="/ppt/notesSlides/notesSlide8.xml" ContentType="application/vnd.openxmlformats-officedocument.presentationml.notesSlide+xml"/>
  <Override PartName="/ppt/slides/slide67.xml" ContentType="application/vnd.openxmlformats-officedocument.presentationml.slide+xml"/>
  <Override PartName="/ppt/slides/slide12.xml" ContentType="application/vnd.openxmlformats-officedocument.presentationml.slide+xml"/>
  <Override PartName="/ppt/notesSlides/notesSlide14.xml" ContentType="application/vnd.openxmlformats-officedocument.presentationml.notesSlide+xml"/>
  <Override PartName="/ppt/slides/slide60.xml" ContentType="application/vnd.openxmlformats-officedocument.presentationml.slide+xml"/>
  <Override PartName="/ppt/notesSlides/notesSlide6.xml" ContentType="application/vnd.openxmlformats-officedocument.presentationml.notesSlide+xml"/>
  <Override PartName="/ppt/presProps.xml" ContentType="application/vnd.openxmlformats-officedocument.presentationml.presProps+xml"/>
  <Override PartName="/ppt/slides/slide43.xml" ContentType="application/vnd.openxmlformats-officedocument.presentationml.slide+xml"/>
  <Override PartName="/ppt/slides/slide59.xml" ContentType="application/vnd.openxmlformats-officedocument.presentationml.slide+xml"/>
  <Override PartName="/ppt/slides/slide26.xml" ContentType="application/vnd.openxmlformats-officedocument.presentationml.slide+xml"/>
  <Override PartName="/ppt/slides/slide52.xml" ContentType="application/vnd.openxmlformats-officedocument.presentationml.slide+xml"/>
  <Override PartName="/ppt/slides/slide35.xml" ContentType="application/vnd.openxmlformats-officedocument.presentationml.slide+xml"/>
  <Override PartName="/ppt/slides/slide3.xml" ContentType="application/vnd.openxmlformats-officedocument.presentationml.slide+xml"/>
  <Override PartName="/ppt/slides/slide18.xml" ContentType="application/vnd.openxmlformats-officedocument.presentationml.slide+xml"/>
  <Override PartName="/ppt/slideLayouts/slideLayout3.xml" ContentType="application/vnd.openxmlformats-officedocument.presentationml.slideLayout+xml"/>
  <Override PartName="/ppt/slides/slide66.xml" ContentType="application/vnd.openxmlformats-officedocument.presentationml.slide+xml"/>
  <Override PartName="/ppt/slides/slide11.xml" ContentType="application/vnd.openxmlformats-officedocument.presentationml.slide+xml"/>
  <Override PartName="/ppt/notesSlides/notesSlide13.xml" ContentType="application/vnd.openxmlformats-officedocument.presentationml.notesSlide+xml"/>
  <Override PartName="/ppt/slides/slide49.xml" ContentType="application/vnd.openxmlformats-officedocument.presentationml.slide+xml"/>
  <Override PartName="/ppt/notesSlides/notesSlide5.xml" ContentType="application/vnd.openxmlformats-officedocument.presentationml.notesSlide+xml"/>
  <Override PartName="/ppt/slides/slide42.xml" ContentType="application/vnd.openxmlformats-officedocument.presentationml.slide+xml"/>
  <Override PartName="/ppt/slides/slide58.xml" ContentType="application/vnd.openxmlformats-officedocument.presentationml.slide+xml"/>
  <Override PartName="/ppt/slides/slide25.xml" ContentType="application/vnd.openxmlformats-officedocument.presentationml.slide+xml"/>
  <Override PartName="/ppt/slides/slide51.xml" ContentType="application/vnd.openxmlformats-officedocument.presentationml.slide+xml"/>
  <Override PartName="/ppt/slides/slide9.xml" ContentType="application/vnd.openxmlformats-officedocument.presentationml.slide+xml"/>
  <Override PartName="/ppt/slideLayouts/slideLayout9.xml" ContentType="application/vnd.openxmlformats-officedocument.presentationml.slideLayout+xml"/>
  <Override PartName="/ppt/slides/slide34.xml" ContentType="application/vnd.openxmlformats-officedocument.presentationml.slide+xml"/>
  <Override PartName="/ppt/slides/slide2.xml" ContentType="application/vnd.openxmlformats-officedocument.presentationml.slide+xml"/>
  <Override PartName="/ppt/slideLayouts/slideLayout2.xml" ContentType="application/vnd.openxmlformats-officedocument.presentationml.slideLayout+xml"/>
  <Override PartName="/ppt/slides/slide17.xml" ContentType="application/vnd.openxmlformats-officedocument.presentationml.slide+xml"/>
  <Override PartName="/ppt/slides/slide65.xml" ContentType="application/vnd.openxmlformats-officedocument.presentationml.slide+xml"/>
  <Override PartName="/ppt/slides/slide10.xml" ContentType="application/vnd.openxmlformats-officedocument.presentationml.slide+xml"/>
  <Override PartName="/ppt/notesSlides/notesSlide12.xml" ContentType="application/vnd.openxmlformats-officedocument.presentationml.notesSlide+xml"/>
  <Override PartName="/docProps/app.xml" ContentType="application/vnd.openxmlformats-officedocument.extended-properties+xml"/>
  <Override PartName="/ppt/slides/slide48.xml" ContentType="application/vnd.openxmlformats-officedocument.presentationml.slide+xml"/>
  <Override PartName="/ppt/notesSlides/notesSlide4.xml" ContentType="application/vnd.openxmlformats-officedocument.presentationml.notesSlide+xml"/>
  <Override PartName="/ppt/slides/slide41.xml" ContentType="application/vnd.openxmlformats-officedocument.presentationml.slide+xml"/>
  <Override PartName="/ppt/slides/slide57.xml" ContentType="application/vnd.openxmlformats-officedocument.presentationml.slide+xml"/>
  <Override PartName="/ppt/slides/slide24.xml" ContentType="application/vnd.openxmlformats-officedocument.presentationml.slide+xml"/>
  <Override PartName="/ppt/notesSlides/notesSlide10.xml" ContentType="application/vnd.openxmlformats-officedocument.presentationml.notesSlide+xml"/>
  <Override PartName="/ppt/slides/slide50.xml" ContentType="application/vnd.openxmlformats-officedocument.presentationml.slide+xml"/>
  <Override PartName="/ppt/slides/slide8.xml" ContentType="application/vnd.openxmlformats-officedocument.presentationml.slide+xml"/>
  <Override PartName="/ppt/slideLayouts/slideLayout8.xml" ContentType="application/vnd.openxmlformats-officedocument.presentationml.slideLayout+xml"/>
  <Override PartName="/ppt/slides/slide33.xml" ContentType="application/vnd.openxmlformats-officedocument.presentationml.slide+xml"/>
  <Override PartName="/ppt/slides/slide1.xml" ContentType="application/vnd.openxmlformats-officedocument.presentationml.slide+xml"/>
  <Override PartName="/ppt/slideLayouts/slideLayout1.xml" ContentType="application/vnd.openxmlformats-officedocument.presentationml.slideLayout+xml"/>
  <Override PartName="/ppt/slides/slide16.xml" ContentType="application/vnd.openxmlformats-officedocument.presentationml.slide+xml"/>
  <Override PartName="/ppt/notesSlides/notesSlide18.xml" ContentType="application/vnd.openxmlformats-officedocument.presentationml.notesSlide+xml"/>
  <Override PartName="/ppt/viewProps.xml" ContentType="application/vnd.openxmlformats-officedocument.presentationml.viewProps+xml"/>
  <Override PartName="/ppt/slides/slide64.xml" ContentType="application/vnd.openxmlformats-officedocument.presentationml.slide+xml"/>
  <Default Extension="jpeg" ContentType="image/jpeg"/>
  <Override PartName="/ppt/notesSlides/notesSlide11.xml" ContentType="application/vnd.openxmlformats-officedocument.presentationml.notesSlide+xml"/>
  <Override PartName="/ppt/slides/slide47.xml" ContentType="application/vnd.openxmlformats-officedocument.presentationml.slide+xml"/>
  <Override PartName="/ppt/notesSlides/notesSlide3.xml" ContentType="application/vnd.openxmlformats-officedocument.presentationml.notesSlide+xml"/>
  <Override PartName="/ppt/slides/slide40.xml" ContentType="application/vnd.openxmlformats-officedocument.presentationml.slide+xml"/>
  <Override PartName="/ppt/slides/slide56.xml" ContentType="application/vnd.openxmlformats-officedocument.presentationml.slide+xml"/>
  <Override PartName="/ppt/theme/theme2.xml" ContentType="application/vnd.openxmlformats-officedocument.theme+xml"/>
  <Override PartName="/ppt/slides/slide23.xml" ContentType="application/vnd.openxmlformats-officedocument.presentationml.slide+xml"/>
  <Override PartName="/ppt/slides/slide39.xml" ContentType="application/vnd.openxmlformats-officedocument.presentationml.slide+xml"/>
  <Override PartName="/ppt/slideLayouts/slideLayout11.xml" ContentType="application/vnd.openxmlformats-officedocument.presentationml.slideLayout+xml"/>
  <Override PartName="/ppt/slides/slide7.xml" ContentType="application/vnd.openxmlformats-officedocument.presentationml.slide+xml"/>
  <Override PartName="/ppt/slideLayouts/slideLayout7.xml" ContentType="application/vnd.openxmlformats-officedocument.presentationml.slideLayout+xml"/>
  <Override PartName="/ppt/slides/slide32.xml" ContentType="application/vnd.openxmlformats-officedocument.presentationml.slide+xml"/>
  <Override PartName="/ppt/notesMasters/notesMaster1.xml" ContentType="application/vnd.openxmlformats-officedocument.presentationml.notesMaster+xml"/>
  <Override PartName="/ppt/slides/slide15.xml" ContentType="application/vnd.openxmlformats-officedocument.presentationml.slide+xml"/>
  <Override PartName="/ppt/notesSlides/notesSlide17.xml" ContentType="application/vnd.openxmlformats-officedocument.presentationml.notesSlide+xml"/>
  <Override PartName="/ppt/slides/slide63.xml" ContentType="application/vnd.openxmlformats-officedocument.presentationml.slide+xml"/>
  <Override PartName="/ppt/slides/slide46.xml" ContentType="application/vnd.openxmlformats-officedocument.presentationml.slide+xml"/>
  <Override PartName="/ppt/notesSlides/notesSlide2.xml" ContentType="application/vnd.openxmlformats-officedocument.presentationml.notesSlide+xml"/>
  <Override PartName="/ppt/slides/slide29.xml" ContentType="application/vnd.openxmlformats-officedocument.presentationml.slide+xml"/>
  <Override PartName="/ppt/slides/slide55.xml" ContentType="application/vnd.openxmlformats-officedocument.presentationml.slide+xml"/>
  <Override PartName="/ppt/theme/theme1.xml" ContentType="application/vnd.openxmlformats-officedocument.theme+xml"/>
  <Override PartName="/ppt/slides/slide22.xml" ContentType="application/vnd.openxmlformats-officedocument.presentationml.slide+xml"/>
  <Override PartName="/ppt/slides/slide38.xml" ContentType="application/vnd.openxmlformats-officedocument.presentationml.slide+xml"/>
  <Override PartName="/ppt/presentation.xml" ContentType="application/vnd.openxmlformats-officedocument.presentationml.presentation.main+xml"/>
  <Override PartName="/ppt/slides/slide6.xml" ContentType="application/vnd.openxmlformats-officedocument.presentationml.slide+xml"/>
  <Default Extension="bin" ContentType="application/vnd.openxmlformats-officedocument.presentationml.printerSettings"/>
  <Override PartName="/ppt/slideLayouts/slideLayout6.xml" ContentType="application/vnd.openxmlformats-officedocument.presentationml.slideLayout+xml"/>
  <Override PartName="/ppt/slides/slide31.xml" ContentType="application/vnd.openxmlformats-officedocument.presentationml.slide+xml"/>
  <Override PartName="/ppt/slides/slide7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7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9" r:id="rId54"/>
    <p:sldId id="310" r:id="rId55"/>
    <p:sldId id="311" r:id="rId56"/>
    <p:sldId id="308" r:id="rId57"/>
    <p:sldId id="312" r:id="rId58"/>
    <p:sldId id="313" r:id="rId59"/>
    <p:sldId id="314" r:id="rId60"/>
    <p:sldId id="315" r:id="rId61"/>
    <p:sldId id="316" r:id="rId62"/>
    <p:sldId id="317" r:id="rId63"/>
    <p:sldId id="318" r:id="rId64"/>
    <p:sldId id="319" r:id="rId65"/>
    <p:sldId id="320" r:id="rId66"/>
    <p:sldId id="321" r:id="rId67"/>
    <p:sldId id="325" r:id="rId68"/>
    <p:sldId id="327" r:id="rId69"/>
    <p:sldId id="326" r:id="rId70"/>
    <p:sldId id="328" r:id="rId7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showOutlineIcons="0">
    <p:restoredLeft sz="15620"/>
    <p:restoredTop sz="94660"/>
  </p:normalViewPr>
  <p:slideViewPr>
    <p:cSldViewPr snapToObjects="1">
      <p:cViewPr varScale="1">
        <p:scale>
          <a:sx n="93" d="100"/>
          <a:sy n="93" d="100"/>
        </p:scale>
        <p:origin x="-28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notesMaster" Target="notesMasters/notesMaster1.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73" Type="http://schemas.openxmlformats.org/officeDocument/2006/relationships/printerSettings" Target="printerSettings/printerSettings1.bin"/><Relationship Id="rId74" Type="http://schemas.openxmlformats.org/officeDocument/2006/relationships/presProps" Target="presProps.xml"/><Relationship Id="rId75" Type="http://schemas.openxmlformats.org/officeDocument/2006/relationships/viewProps" Target="viewProps.xml"/><Relationship Id="rId76" Type="http://schemas.openxmlformats.org/officeDocument/2006/relationships/theme" Target="theme/theme1.xml"/><Relationship Id="rId77" Type="http://schemas.openxmlformats.org/officeDocument/2006/relationships/tableStyles" Target="tableStyles.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31061B6-B810-FF44-B49B-500AF8680B64}" type="datetimeFigureOut">
              <a:rPr lang="en-US" smtClean="0"/>
              <a:pPr/>
              <a:t>2/10/17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676326A-0BBC-0145-92A2-43BA0E8CE77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2.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In the state of Florida, this professional is called a “Qualified Supervisor” and he/she provides supervision to a Registered Mental Health Intern (RMHI).  A registered intern is a professional who has graduated with a master’s degree but is not yet licensed.</a:t>
            </a:r>
          </a:p>
          <a:p>
            <a:endParaRPr lang="en-US" dirty="0"/>
          </a:p>
        </p:txBody>
      </p:sp>
      <p:sp>
        <p:nvSpPr>
          <p:cNvPr id="4" name="Slide Number Placeholder 3"/>
          <p:cNvSpPr>
            <a:spLocks noGrp="1"/>
          </p:cNvSpPr>
          <p:nvPr>
            <p:ph type="sldNum" sz="quarter" idx="10"/>
          </p:nvPr>
        </p:nvSpPr>
        <p:spPr/>
        <p:txBody>
          <a:bodyPr/>
          <a:lstStyle/>
          <a:p>
            <a:fld id="{D676326A-0BBC-0145-92A2-43BA0E8CE77C}" type="slidenum">
              <a:rPr lang="en-US" smtClean="0"/>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It is imperative that all parties understand what constitutes a dual relationship between supervisor and intern and avoid these relationship dynamics.</a:t>
            </a:r>
          </a:p>
          <a:p>
            <a:endParaRPr lang="en-US" dirty="0"/>
          </a:p>
        </p:txBody>
      </p:sp>
      <p:sp>
        <p:nvSpPr>
          <p:cNvPr id="4" name="Slide Number Placeholder 3"/>
          <p:cNvSpPr>
            <a:spLocks noGrp="1"/>
          </p:cNvSpPr>
          <p:nvPr>
            <p:ph type="sldNum" sz="quarter" idx="10"/>
          </p:nvPr>
        </p:nvSpPr>
        <p:spPr/>
        <p:txBody>
          <a:bodyPr/>
          <a:lstStyle/>
          <a:p>
            <a:fld id="{D676326A-0BBC-0145-92A2-43BA0E8CE77C}" type="slidenum">
              <a:rPr lang="en-US" smtClean="0"/>
              <a:pPr/>
              <a:t>29</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676326A-0BBC-0145-92A2-43BA0E8CE77C}" type="slidenum">
              <a:rPr lang="en-US" smtClean="0"/>
              <a:pPr/>
              <a:t>31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676326A-0BBC-0145-92A2-43BA0E8CE77C}" type="slidenum">
              <a:rPr lang="en-US" smtClean="0"/>
              <a:pPr/>
              <a:t>34</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"Self-disclosure and empathic responding will help supervisors defuse anxiety and facilitate openness. For example, statements such as "I know I struggled with this same problem when I first started out," or " Sometimes it must feel pretty overwhelming," might break the ice and make the supervisor seem more understanding and approachable” (Campbell, 2006, p.201)</a:t>
            </a:r>
          </a:p>
          <a:p>
            <a:r>
              <a:rPr lang="en-US" sz="1200" kern="1200" dirty="0" smtClean="0">
                <a:solidFill>
                  <a:schemeClr val="tx1"/>
                </a:solidFill>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D676326A-0BBC-0145-92A2-43BA0E8CE77C}" type="slidenum">
              <a:rPr lang="en-US" smtClean="0"/>
              <a:pPr/>
              <a:t>36</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*Transference and counter transference can be the root of confusing, difficult, and sometimes negative interactions between supervisees and supervisors alike (Pearson, 2000).</a:t>
            </a: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**If unrecognized, such unconscious processes increase the potential for ineffective supervision or conflict </a:t>
            </a:r>
            <a:r>
              <a:rPr lang="en-US" sz="1200" u="sng" kern="1200" dirty="0" smtClean="0">
                <a:solidFill>
                  <a:schemeClr val="tx1"/>
                </a:solidFill>
                <a:latin typeface="+mn-lt"/>
                <a:ea typeface="+mn-ea"/>
                <a:cs typeface="+mn-cs"/>
              </a:rPr>
              <a:t>within</a:t>
            </a:r>
            <a:r>
              <a:rPr lang="en-US" sz="1200" kern="1200" dirty="0" smtClean="0">
                <a:solidFill>
                  <a:schemeClr val="tx1"/>
                </a:solidFill>
                <a:latin typeface="+mn-lt"/>
                <a:ea typeface="+mn-ea"/>
                <a:cs typeface="+mn-cs"/>
              </a:rPr>
              <a:t> the supervisory relationship (Pearson).</a:t>
            </a:r>
          </a:p>
          <a:p>
            <a:r>
              <a:rPr lang="en-US" sz="1200" kern="1200" dirty="0" smtClean="0">
                <a:solidFill>
                  <a:schemeClr val="tx1"/>
                </a:solidFill>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D676326A-0BBC-0145-92A2-43BA0E8CE77C}" type="slidenum">
              <a:rPr lang="en-US" smtClean="0"/>
              <a:pPr/>
              <a:t>41</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u="sng" kern="1200" dirty="0" smtClean="0">
                <a:solidFill>
                  <a:schemeClr val="tx1"/>
                </a:solidFill>
                <a:latin typeface="+mn-lt"/>
                <a:ea typeface="+mn-ea"/>
                <a:cs typeface="+mn-cs"/>
              </a:rPr>
              <a:t>Whenever a close call must be made supervisors must remember that their obligation is to the  client, the public, the profession, and the supervisee -- in that order. </a:t>
            </a:r>
            <a:endParaRPr lang="en-US" sz="1200" kern="1200" dirty="0" smtClean="0">
              <a:solidFill>
                <a:schemeClr val="tx1"/>
              </a:solidFill>
              <a:latin typeface="+mn-lt"/>
              <a:ea typeface="+mn-ea"/>
              <a:cs typeface="+mn-cs"/>
            </a:endParaRPr>
          </a:p>
          <a:p>
            <a:r>
              <a:rPr lang="en-US" sz="1200" u="none" strike="noStrike" kern="1200" dirty="0" smtClean="0">
                <a:solidFill>
                  <a:schemeClr val="tx1"/>
                </a:solidFill>
                <a:latin typeface="+mn-lt"/>
                <a:ea typeface="+mn-ea"/>
                <a:cs typeface="+mn-cs"/>
              </a:rPr>
              <a:t> </a:t>
            </a:r>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Supervisors are to receive training in performance of supervision as well as supervision of supervision. Deficits in knowledge and inadequate training of supervision can effect moral decision-making and emotional/mental stability.</a:t>
            </a:r>
          </a:p>
          <a:p>
            <a:r>
              <a:rPr lang="en-US" sz="1200" kern="1200" dirty="0" smtClean="0">
                <a:solidFill>
                  <a:schemeClr val="tx1"/>
                </a:solidFill>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D676326A-0BBC-0145-92A2-43BA0E8CE77C}" type="slidenum">
              <a:rPr lang="en-US" smtClean="0"/>
              <a:pPr/>
              <a:t>47</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Violations of due process rights happen. For instance, an abrupt termination of a client or a negative final evaluation of an intern which neglects the opportunity to improve professional functioning are such violations</a:t>
            </a:r>
            <a:r>
              <a:rPr lang="en-US" sz="1200" kern="1200" baseline="0" dirty="0" smtClean="0">
                <a:solidFill>
                  <a:schemeClr val="tx1"/>
                </a:solidFill>
                <a:latin typeface="+mn-lt"/>
                <a:ea typeface="+mn-ea"/>
                <a:cs typeface="+mn-cs"/>
              </a:rPr>
              <a:t> </a:t>
            </a:r>
            <a:r>
              <a:rPr lang="en-US" dirty="0" smtClean="0"/>
              <a:t>(Martinez-Salazar, M.D. (n.d.). </a:t>
            </a:r>
            <a:r>
              <a:rPr lang="en-US" i="1" dirty="0" smtClean="0"/>
              <a:t>Qualified Clinical Supervision Training).</a:t>
            </a:r>
            <a:r>
              <a:rPr lang="en-US" dirty="0" smtClean="0"/>
              <a:t> </a:t>
            </a:r>
            <a:endParaRPr lang="en-US" sz="1200"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D676326A-0BBC-0145-92A2-43BA0E8CE77C}" type="slidenum">
              <a:rPr lang="en-US" smtClean="0"/>
              <a:pPr/>
              <a:t>48</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**the limits of </a:t>
            </a:r>
            <a:r>
              <a:rPr lang="en-US" sz="1200" u="sng" kern="1200" dirty="0" smtClean="0">
                <a:solidFill>
                  <a:schemeClr val="tx1"/>
                </a:solidFill>
                <a:latin typeface="+mn-lt"/>
                <a:ea typeface="+mn-ea"/>
                <a:cs typeface="+mn-cs"/>
              </a:rPr>
              <a:t>confidentiality</a:t>
            </a:r>
            <a:r>
              <a:rPr lang="en-US" sz="1200" kern="1200" dirty="0" smtClean="0">
                <a:solidFill>
                  <a:schemeClr val="tx1"/>
                </a:solidFill>
                <a:latin typeface="+mn-lt"/>
                <a:ea typeface="+mn-ea"/>
                <a:cs typeface="+mn-cs"/>
              </a:rPr>
              <a:t> should be clarified when obtaining informed consent.</a:t>
            </a:r>
          </a:p>
          <a:p>
            <a:r>
              <a:rPr lang="en-US" sz="1200" kern="1200" dirty="0" smtClean="0">
                <a:solidFill>
                  <a:schemeClr val="tx1"/>
                </a:solidFill>
                <a:latin typeface="+mn-lt"/>
                <a:ea typeface="+mn-ea"/>
                <a:cs typeface="+mn-cs"/>
              </a:rPr>
              <a:t>Examples of Informed Consent Agreements are available in Bernard &amp; Goodyear (2009), Campbell (2006), </a:t>
            </a:r>
            <a:r>
              <a:rPr lang="en-US" sz="1200" kern="1200" dirty="0" err="1" smtClean="0">
                <a:solidFill>
                  <a:schemeClr val="tx1"/>
                </a:solidFill>
                <a:latin typeface="+mn-lt"/>
                <a:ea typeface="+mn-ea"/>
                <a:cs typeface="+mn-cs"/>
              </a:rPr>
              <a:t>Fallendar</a:t>
            </a:r>
            <a:r>
              <a:rPr lang="en-US" sz="1200" kern="1200" dirty="0" smtClean="0">
                <a:solidFill>
                  <a:schemeClr val="tx1"/>
                </a:solidFill>
                <a:latin typeface="+mn-lt"/>
                <a:ea typeface="+mn-ea"/>
                <a:cs typeface="+mn-cs"/>
              </a:rPr>
              <a:t> &amp; </a:t>
            </a:r>
            <a:r>
              <a:rPr lang="en-US" sz="1200" kern="1200" dirty="0" err="1" smtClean="0">
                <a:solidFill>
                  <a:schemeClr val="tx1"/>
                </a:solidFill>
                <a:latin typeface="+mn-lt"/>
                <a:ea typeface="+mn-ea"/>
                <a:cs typeface="+mn-cs"/>
              </a:rPr>
              <a:t>Shafranske</a:t>
            </a:r>
            <a:r>
              <a:rPr lang="en-US" sz="1200" kern="1200" dirty="0" smtClean="0">
                <a:solidFill>
                  <a:schemeClr val="tx1"/>
                </a:solidFill>
                <a:latin typeface="+mn-lt"/>
                <a:ea typeface="+mn-ea"/>
                <a:cs typeface="+mn-cs"/>
              </a:rPr>
              <a:t> (2004), </a:t>
            </a:r>
            <a:r>
              <a:rPr lang="en-US" sz="1200" kern="1200" dirty="0" err="1" smtClean="0">
                <a:solidFill>
                  <a:schemeClr val="tx1"/>
                </a:solidFill>
                <a:latin typeface="+mn-lt"/>
                <a:ea typeface="+mn-ea"/>
                <a:cs typeface="+mn-cs"/>
              </a:rPr>
              <a:t>Falvey</a:t>
            </a:r>
            <a:r>
              <a:rPr lang="en-US" sz="1200" kern="1200" dirty="0" smtClean="0">
                <a:solidFill>
                  <a:schemeClr val="tx1"/>
                </a:solidFill>
                <a:latin typeface="+mn-lt"/>
                <a:ea typeface="+mn-ea"/>
                <a:cs typeface="+mn-cs"/>
              </a:rPr>
              <a:t> (2001), and Thomas (2010).</a:t>
            </a:r>
          </a:p>
          <a:p>
            <a:r>
              <a:rPr lang="en-US" sz="1200" b="1" kern="1200" dirty="0" smtClean="0">
                <a:solidFill>
                  <a:schemeClr val="tx1"/>
                </a:solidFill>
                <a:latin typeface="+mn-lt"/>
                <a:ea typeface="+mn-ea"/>
                <a:cs typeface="+mn-cs"/>
              </a:rPr>
              <a:t> </a:t>
            </a:r>
            <a:endParaRPr lang="en-US" sz="1200"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D676326A-0BBC-0145-92A2-43BA0E8CE77C}" type="slidenum">
              <a:rPr lang="en-US" smtClean="0"/>
              <a:pPr/>
              <a:t>52</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kern="1200" dirty="0" smtClean="0">
                <a:solidFill>
                  <a:schemeClr val="tx1"/>
                </a:solidFill>
                <a:latin typeface="+mn-lt"/>
                <a:ea typeface="+mn-ea"/>
                <a:cs typeface="+mn-cs"/>
              </a:rPr>
              <a:t>Malpractice Insurance</a:t>
            </a:r>
            <a:endParaRPr lang="en-US" sz="1200" kern="1200" dirty="0" smtClean="0">
              <a:solidFill>
                <a:schemeClr val="tx1"/>
              </a:solidFill>
              <a:latin typeface="+mn-lt"/>
              <a:ea typeface="+mn-ea"/>
              <a:cs typeface="+mn-cs"/>
            </a:endParaRPr>
          </a:p>
          <a:p>
            <a:r>
              <a:rPr lang="en-US" sz="1200" b="1" kern="1200" dirty="0" smtClean="0">
                <a:solidFill>
                  <a:schemeClr val="tx1"/>
                </a:solidFill>
                <a:latin typeface="+mn-lt"/>
                <a:ea typeface="+mn-ea"/>
                <a:cs typeface="+mn-cs"/>
              </a:rPr>
              <a:t> </a:t>
            </a:r>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Secure that your interns carry malpractice insurance. The absence of coverage targets you as the supervisor in a malpractice claim. When a malpractice suit is filed against an intern for negligence, you will more than likely be entangled as well.</a:t>
            </a:r>
          </a:p>
          <a:p>
            <a:r>
              <a:rPr lang="en-US" sz="1200" kern="1200" dirty="0" smtClean="0">
                <a:solidFill>
                  <a:schemeClr val="tx1"/>
                </a:solidFill>
                <a:latin typeface="+mn-lt"/>
                <a:ea typeface="+mn-ea"/>
                <a:cs typeface="+mn-cs"/>
              </a:rPr>
              <a:t> </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 Supervisors should request verification of coverage and keep a copy of the policy for recordkeeping purposes</a:t>
            </a:r>
            <a:r>
              <a:rPr lang="en-US" sz="1200" kern="1200" baseline="0" dirty="0" smtClean="0">
                <a:solidFill>
                  <a:schemeClr val="tx1"/>
                </a:solidFill>
                <a:latin typeface="+mn-lt"/>
                <a:ea typeface="+mn-ea"/>
                <a:cs typeface="+mn-cs"/>
              </a:rPr>
              <a:t> </a:t>
            </a:r>
            <a:r>
              <a:rPr lang="en-US" b="1" dirty="0" smtClean="0"/>
              <a:t>(</a:t>
            </a:r>
            <a:r>
              <a:rPr lang="en-US" dirty="0" smtClean="0"/>
              <a:t>Martinez-Salazar, M.D. (n.d.). </a:t>
            </a:r>
            <a:r>
              <a:rPr lang="en-US" i="1" dirty="0" smtClean="0"/>
              <a:t>Qualified Clinical Supervision Training).</a:t>
            </a:r>
            <a:endParaRPr lang="en-US" dirty="0" smtClean="0"/>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D676326A-0BBC-0145-92A2-43BA0E8CE77C}" type="slidenum">
              <a:rPr lang="en-US" smtClean="0"/>
              <a:pPr/>
              <a:t>61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The disadvantage of this approach is that while there are commonalities between supervision and counseling, it is not the same.  Supervision involves a different skill set, methodology, and approach to client care. (Martinez-Salazar, M.D.</a:t>
            </a:r>
            <a:r>
              <a:rPr lang="en-US" sz="1200" kern="1200" baseline="0" dirty="0" smtClean="0">
                <a:solidFill>
                  <a:schemeClr val="tx1"/>
                </a:solidFill>
                <a:latin typeface="+mn-lt"/>
                <a:ea typeface="+mn-ea"/>
                <a:cs typeface="+mn-cs"/>
              </a:rPr>
              <a:t> (</a:t>
            </a:r>
            <a:r>
              <a:rPr lang="en-US" sz="1200" kern="1200" baseline="0" dirty="0" err="1" smtClean="0">
                <a:solidFill>
                  <a:schemeClr val="tx1"/>
                </a:solidFill>
                <a:latin typeface="+mn-lt"/>
                <a:ea typeface="+mn-ea"/>
                <a:cs typeface="+mn-cs"/>
              </a:rPr>
              <a:t>n,d</a:t>
            </a:r>
            <a:r>
              <a:rPr lang="en-US" sz="1200" kern="1200" baseline="0" dirty="0" smtClean="0">
                <a:solidFill>
                  <a:schemeClr val="tx1"/>
                </a:solidFill>
                <a:latin typeface="+mn-lt"/>
                <a:ea typeface="+mn-ea"/>
                <a:cs typeface="+mn-cs"/>
              </a:rPr>
              <a:t>.</a:t>
            </a:r>
            <a:r>
              <a:rPr lang="en-US" sz="1200" kern="1200" dirty="0" smtClean="0">
                <a:solidFill>
                  <a:schemeClr val="tx1"/>
                </a:solidFill>
                <a:latin typeface="+mn-lt"/>
                <a:ea typeface="+mn-ea"/>
                <a:cs typeface="+mn-cs"/>
              </a:rPr>
              <a:t>)</a:t>
            </a:r>
            <a:r>
              <a:rPr lang="en-US" sz="1200" b="0" i="1" kern="1200" dirty="0" smtClean="0">
                <a:solidFill>
                  <a:schemeClr val="tx1"/>
                </a:solidFill>
                <a:latin typeface="+mn-lt"/>
                <a:ea typeface="+mn-ea"/>
                <a:cs typeface="+mn-cs"/>
              </a:rPr>
              <a:t>.</a:t>
            </a:r>
            <a:r>
              <a:rPr lang="en-US" sz="1200" b="0" i="1" kern="1200" baseline="0" dirty="0" smtClean="0">
                <a:solidFill>
                  <a:schemeClr val="tx1"/>
                </a:solidFill>
                <a:latin typeface="+mn-lt"/>
                <a:ea typeface="+mn-ea"/>
                <a:cs typeface="+mn-cs"/>
              </a:rPr>
              <a:t> Qualified Clinical Supervision Training).</a:t>
            </a:r>
            <a:endParaRPr lang="en-US" sz="1200" b="0" i="1"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D676326A-0BBC-0145-92A2-43BA0E8CE77C}" type="slidenum">
              <a:rPr lang="en-US" smtClean="0"/>
              <a:pPr/>
              <a:t>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The disadvantage of this approach is that it neglects the supervisees’ competence.  Furthermore, the supervisee may avoid thorough case conceptualization for fear of reproach </a:t>
            </a:r>
            <a:r>
              <a:rPr lang="en-US" dirty="0" smtClean="0"/>
              <a:t>(Martinez-Salazar, M.D. (n.d.)</a:t>
            </a:r>
            <a:r>
              <a:rPr lang="en-US" i="1" dirty="0" smtClean="0"/>
              <a:t>. Qualified Clinical Supervision Training).</a:t>
            </a:r>
            <a:r>
              <a:rPr lang="en-US" dirty="0" smtClean="0"/>
              <a:t> </a:t>
            </a:r>
            <a:endParaRPr lang="en-US" sz="1200"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D676326A-0BBC-0145-92A2-43BA0E8CE77C}" type="slidenum">
              <a:rPr lang="en-US" smtClean="0"/>
              <a:pPr/>
              <a:t>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The disadvantage of this approach is that it neglects individual differences and developmental needs </a:t>
            </a:r>
          </a:p>
          <a:p>
            <a:r>
              <a:rPr lang="en-US" dirty="0" smtClean="0"/>
              <a:t>(Martinez-Salazar, M.D. (n.d.). </a:t>
            </a:r>
            <a:r>
              <a:rPr lang="en-US" i="1" dirty="0" smtClean="0"/>
              <a:t>Qualified Clinical Supervision Training).</a:t>
            </a:r>
            <a:r>
              <a:rPr lang="en-US" dirty="0" smtClean="0"/>
              <a:t> </a:t>
            </a:r>
            <a:endParaRPr lang="en-US" dirty="0"/>
          </a:p>
        </p:txBody>
      </p:sp>
      <p:sp>
        <p:nvSpPr>
          <p:cNvPr id="4" name="Slide Number Placeholder 3"/>
          <p:cNvSpPr>
            <a:spLocks noGrp="1"/>
          </p:cNvSpPr>
          <p:nvPr>
            <p:ph type="sldNum" sz="quarter" idx="10"/>
          </p:nvPr>
        </p:nvSpPr>
        <p:spPr/>
        <p:txBody>
          <a:bodyPr/>
          <a:lstStyle/>
          <a:p>
            <a:fld id="{D676326A-0BBC-0145-92A2-43BA0E8CE77C}" type="slidenum">
              <a:rPr lang="en-US" smtClean="0"/>
              <a:pPr/>
              <a:t>7</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The disadvantage of this approach comes from the understanding that supervisees are not mentally ill ad therefore, do not want to be labeled as</a:t>
            </a:r>
            <a:r>
              <a:rPr lang="en-US" sz="1200" kern="1200" baseline="0" dirty="0" smtClean="0">
                <a:solidFill>
                  <a:schemeClr val="tx1"/>
                </a:solidFill>
                <a:latin typeface="+mn-lt"/>
                <a:ea typeface="+mn-ea"/>
                <a:cs typeface="+mn-cs"/>
              </a:rPr>
              <a:t> such </a:t>
            </a:r>
            <a:r>
              <a:rPr lang="en-US" dirty="0" smtClean="0"/>
              <a:t>(Martinez-Salazar, M.D. (n.d.). </a:t>
            </a:r>
            <a:r>
              <a:rPr lang="en-US" i="1" dirty="0" smtClean="0"/>
              <a:t>Qualified Clinical Supervision Training).</a:t>
            </a:r>
            <a:r>
              <a:rPr lang="en-US" dirty="0" smtClean="0"/>
              <a:t> </a:t>
            </a:r>
            <a:endParaRPr lang="en-US" dirty="0"/>
          </a:p>
        </p:txBody>
      </p:sp>
      <p:sp>
        <p:nvSpPr>
          <p:cNvPr id="4" name="Slide Number Placeholder 3"/>
          <p:cNvSpPr>
            <a:spLocks noGrp="1"/>
          </p:cNvSpPr>
          <p:nvPr>
            <p:ph type="sldNum" sz="quarter" idx="10"/>
          </p:nvPr>
        </p:nvSpPr>
        <p:spPr/>
        <p:txBody>
          <a:bodyPr/>
          <a:lstStyle/>
          <a:p>
            <a:fld id="{D676326A-0BBC-0145-92A2-43BA0E8CE77C}" type="slidenum">
              <a:rPr lang="en-US" smtClean="0"/>
              <a:pPr/>
              <a:t>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latin typeface="+mn-lt"/>
                <a:ea typeface="+mn-ea"/>
                <a:cs typeface="+mn-cs"/>
              </a:rPr>
              <a:t>Slide Note</a:t>
            </a:r>
            <a:r>
              <a:rPr lang="en-US" sz="1200" kern="1200" dirty="0" smtClean="0">
                <a:solidFill>
                  <a:schemeClr val="tx1"/>
                </a:solidFill>
                <a:latin typeface="+mn-lt"/>
                <a:ea typeface="+mn-ea"/>
                <a:cs typeface="+mn-cs"/>
              </a:rPr>
              <a:t>- Group exercise- what are some supervisee characteristics that facilitate the supervision process? Ex.- Good interpersonal skills/ communication skills, a willingness to take initiatives and risks, etc.</a:t>
            </a:r>
          </a:p>
          <a:p>
            <a:endParaRPr lang="en-US" dirty="0"/>
          </a:p>
        </p:txBody>
      </p:sp>
      <p:sp>
        <p:nvSpPr>
          <p:cNvPr id="4" name="Slide Number Placeholder 3"/>
          <p:cNvSpPr>
            <a:spLocks noGrp="1"/>
          </p:cNvSpPr>
          <p:nvPr>
            <p:ph type="sldNum" sz="quarter" idx="10"/>
          </p:nvPr>
        </p:nvSpPr>
        <p:spPr/>
        <p:txBody>
          <a:bodyPr/>
          <a:lstStyle/>
          <a:p>
            <a:fld id="{D676326A-0BBC-0145-92A2-43BA0E8CE77C}" type="slidenum">
              <a:rPr lang="en-US" smtClean="0"/>
              <a:pPr/>
              <a:t>16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676326A-0BBC-0145-92A2-43BA0E8CE77C}" type="slidenum">
              <a:rPr lang="en-US" smtClean="0"/>
              <a:pPr/>
              <a:t>17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latin typeface="+mn-lt"/>
                <a:ea typeface="+mn-ea"/>
                <a:cs typeface="+mn-cs"/>
              </a:rPr>
              <a:t>Slide Note-</a:t>
            </a:r>
            <a:r>
              <a:rPr lang="en-US" sz="1200" kern="1200" dirty="0" smtClean="0">
                <a:solidFill>
                  <a:schemeClr val="tx1"/>
                </a:solidFill>
                <a:latin typeface="+mn-lt"/>
                <a:ea typeface="+mn-ea"/>
                <a:cs typeface="+mn-cs"/>
              </a:rPr>
              <a:t> Group Exercise- what are some supervisee characteristics that may hinder supervision?  Ex.- lack of openness and fear of evaluation, personal rigidity, etc.</a:t>
            </a:r>
          </a:p>
          <a:p>
            <a:endParaRPr lang="en-US" dirty="0"/>
          </a:p>
        </p:txBody>
      </p:sp>
      <p:sp>
        <p:nvSpPr>
          <p:cNvPr id="4" name="Slide Number Placeholder 3"/>
          <p:cNvSpPr>
            <a:spLocks noGrp="1"/>
          </p:cNvSpPr>
          <p:nvPr>
            <p:ph type="sldNum" sz="quarter" idx="10"/>
          </p:nvPr>
        </p:nvSpPr>
        <p:spPr/>
        <p:txBody>
          <a:bodyPr/>
          <a:lstStyle/>
          <a:p>
            <a:fld id="{D676326A-0BBC-0145-92A2-43BA0E8CE77C}" type="slidenum">
              <a:rPr lang="en-US" smtClean="0"/>
              <a:pPr/>
              <a:t>19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kern="1200" dirty="0" smtClean="0">
                <a:solidFill>
                  <a:schemeClr val="tx1"/>
                </a:solidFill>
                <a:latin typeface="+mn-lt"/>
                <a:ea typeface="+mn-ea"/>
                <a:cs typeface="+mn-cs"/>
              </a:rPr>
              <a:t>It is the</a:t>
            </a:r>
            <a:r>
              <a:rPr lang="en-US" sz="1200" b="0" i="0" kern="1200" baseline="0" dirty="0" smtClean="0">
                <a:solidFill>
                  <a:schemeClr val="tx1"/>
                </a:solidFill>
                <a:latin typeface="+mn-lt"/>
                <a:ea typeface="+mn-ea"/>
                <a:cs typeface="+mn-cs"/>
              </a:rPr>
              <a:t> supervisor’s responsibility</a:t>
            </a:r>
            <a:r>
              <a:rPr lang="en-US" sz="1200" b="0" i="0" kern="1200" dirty="0" smtClean="0">
                <a:solidFill>
                  <a:schemeClr val="tx1"/>
                </a:solidFill>
                <a:latin typeface="+mn-lt"/>
                <a:ea typeface="+mn-ea"/>
                <a:cs typeface="+mn-cs"/>
              </a:rPr>
              <a:t> to address supervisees’ beliefs, attitudes, and biases about cultural and contextual variables to advance their professional development and promote quality client care.</a:t>
            </a:r>
          </a:p>
          <a:p>
            <a:r>
              <a:rPr lang="en-US" sz="1200" b="0" i="0" kern="1200" dirty="0" smtClean="0">
                <a:solidFill>
                  <a:schemeClr val="tx1"/>
                </a:solidFill>
                <a:latin typeface="+mn-lt"/>
                <a:ea typeface="+mn-ea"/>
                <a:cs typeface="+mn-cs"/>
              </a:rPr>
              <a:t> </a:t>
            </a:r>
          </a:p>
          <a:p>
            <a:r>
              <a:rPr lang="en-US" sz="1200" b="0" i="0" kern="1200" dirty="0" smtClean="0">
                <a:solidFill>
                  <a:schemeClr val="tx1"/>
                </a:solidFill>
                <a:latin typeface="+mn-lt"/>
                <a:ea typeface="+mn-ea"/>
                <a:cs typeface="+mn-cs"/>
              </a:rPr>
              <a:t>It is important to initiate discussion of issues of culture, race, gender, sexual orientation, and the like in supervision to model the kids of discussion you would like counselors to have with their clients.</a:t>
            </a:r>
          </a:p>
          <a:p>
            <a:r>
              <a:rPr lang="en-US" sz="1200" b="0" i="0" kern="1200" dirty="0" smtClean="0">
                <a:solidFill>
                  <a:schemeClr val="tx1"/>
                </a:solidFill>
                <a:latin typeface="+mn-lt"/>
                <a:ea typeface="+mn-ea"/>
                <a:cs typeface="+mn-cs"/>
              </a:rPr>
              <a:t> </a:t>
            </a:r>
          </a:p>
          <a:p>
            <a:r>
              <a:rPr lang="en-US" sz="1200" b="0" i="0" kern="1200" dirty="0" smtClean="0">
                <a:solidFill>
                  <a:schemeClr val="tx1"/>
                </a:solidFill>
                <a:latin typeface="+mn-lt"/>
                <a:ea typeface="+mn-ea"/>
                <a:cs typeface="+mn-cs"/>
              </a:rPr>
              <a:t>These discussions prevent misunderstandings with supervisees based on cultural or other factors.</a:t>
            </a:r>
          </a:p>
          <a:p>
            <a:r>
              <a:rPr lang="en-US" sz="1200" b="0" i="0" kern="1200" dirty="0" smtClean="0">
                <a:solidFill>
                  <a:schemeClr val="tx1"/>
                </a:solidFill>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D676326A-0BBC-0145-92A2-43BA0E8CE77C}" type="slidenum">
              <a:rPr lang="en-US" smtClean="0"/>
              <a:pPr/>
              <a:t>23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76BDB10-ECE4-CA46-9438-CD533D640C63}" type="datetimeFigureOut">
              <a:rPr lang="en-US" smtClean="0"/>
              <a:pPr/>
              <a:t>2/10/17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9C18C2-FC0F-5E4F-9534-FAA6800BB4E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6BDB10-ECE4-CA46-9438-CD533D640C63}" type="datetimeFigureOut">
              <a:rPr lang="en-US" smtClean="0"/>
              <a:pPr/>
              <a:t>2/10/17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9C18C2-FC0F-5E4F-9534-FAA6800BB4E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6BDB10-ECE4-CA46-9438-CD533D640C63}" type="datetimeFigureOut">
              <a:rPr lang="en-US" smtClean="0"/>
              <a:pPr/>
              <a:t>2/10/17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9C18C2-FC0F-5E4F-9534-FAA6800BB4E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6BDB10-ECE4-CA46-9438-CD533D640C63}" type="datetimeFigureOut">
              <a:rPr lang="en-US" smtClean="0"/>
              <a:pPr/>
              <a:t>2/10/17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9C18C2-FC0F-5E4F-9534-FAA6800BB4E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6BDB10-ECE4-CA46-9438-CD533D640C63}" type="datetimeFigureOut">
              <a:rPr lang="en-US" smtClean="0"/>
              <a:pPr/>
              <a:t>2/10/17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9C18C2-FC0F-5E4F-9534-FAA6800BB4E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76BDB10-ECE4-CA46-9438-CD533D640C63}" type="datetimeFigureOut">
              <a:rPr lang="en-US" smtClean="0"/>
              <a:pPr/>
              <a:t>2/10/17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9C18C2-FC0F-5E4F-9534-FAA6800BB4E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76BDB10-ECE4-CA46-9438-CD533D640C63}" type="datetimeFigureOut">
              <a:rPr lang="en-US" smtClean="0"/>
              <a:pPr/>
              <a:t>2/10/17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D9C18C2-FC0F-5E4F-9534-FAA6800BB4E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76BDB10-ECE4-CA46-9438-CD533D640C63}" type="datetimeFigureOut">
              <a:rPr lang="en-US" smtClean="0"/>
              <a:pPr/>
              <a:t>2/10/17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D9C18C2-FC0F-5E4F-9534-FAA6800BB4E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6BDB10-ECE4-CA46-9438-CD533D640C63}" type="datetimeFigureOut">
              <a:rPr lang="en-US" smtClean="0"/>
              <a:pPr/>
              <a:t>2/10/17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D9C18C2-FC0F-5E4F-9534-FAA6800BB4E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6BDB10-ECE4-CA46-9438-CD533D640C63}" type="datetimeFigureOut">
              <a:rPr lang="en-US" smtClean="0"/>
              <a:pPr/>
              <a:t>2/10/17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9C18C2-FC0F-5E4F-9534-FAA6800BB4E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6BDB10-ECE4-CA46-9438-CD533D640C63}" type="datetimeFigureOut">
              <a:rPr lang="en-US" smtClean="0"/>
              <a:pPr/>
              <a:t>2/10/17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9C18C2-FC0F-5E4F-9534-FAA6800BB4E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6BDB10-ECE4-CA46-9438-CD533D640C63}" type="datetimeFigureOut">
              <a:rPr lang="en-US" smtClean="0"/>
              <a:pPr/>
              <a:t>2/10/17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9C18C2-FC0F-5E4F-9534-FAA6800BB4E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canville.ney/malone/june-brochure.pdf" TargetMode="Externa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ocialworkers.org/pubs/code/default.asp"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speedyceus.com/ceus-courses/material_detail/358/" TargetMode="External"/><Relationship Id="rId3" Type="http://schemas.openxmlformats.org/officeDocument/2006/relationships/hyperlink" Target="http://onlinelibrary.wiley.com/doi/10.1111/j.1365-2206.2010.00694.x/abstract"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Qualified Supervision in the State of Florida</a:t>
            </a:r>
            <a:endParaRPr lang="en-US" dirty="0"/>
          </a:p>
        </p:txBody>
      </p:sp>
      <p:sp>
        <p:nvSpPr>
          <p:cNvPr id="3" name="Subtitle 2"/>
          <p:cNvSpPr>
            <a:spLocks noGrp="1"/>
          </p:cNvSpPr>
          <p:nvPr>
            <p:ph type="subTitle" idx="1"/>
          </p:nvPr>
        </p:nvSpPr>
        <p:spPr/>
        <p:txBody>
          <a:bodyPr/>
          <a:lstStyle/>
          <a:p>
            <a:r>
              <a:rPr lang="en-US" dirty="0" smtClean="0"/>
              <a:t>Alexis Cancemi</a:t>
            </a:r>
          </a:p>
          <a:p>
            <a:r>
              <a:rPr lang="en-US" dirty="0" smtClean="0"/>
              <a:t>University of the Cumberlands</a:t>
            </a:r>
          </a:p>
          <a:p>
            <a:r>
              <a:rPr lang="en-US" dirty="0" smtClean="0"/>
              <a:t>Dr. </a:t>
            </a:r>
            <a:r>
              <a:rPr lang="en-US" dirty="0" err="1" smtClean="0"/>
              <a:t>Suhad</a:t>
            </a:r>
            <a:r>
              <a:rPr lang="en-US" dirty="0" smtClean="0"/>
              <a:t> </a:t>
            </a:r>
            <a:r>
              <a:rPr lang="en-US" dirty="0" err="1" smtClean="0"/>
              <a:t>Sadik</a:t>
            </a:r>
            <a:endParaRPr lang="en-US" dirty="0" smtClean="0"/>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Nine Models of Supervision in the State of Florida</a:t>
            </a:r>
            <a:endParaRPr lang="en-US" dirty="0"/>
          </a:p>
        </p:txBody>
      </p:sp>
      <p:sp>
        <p:nvSpPr>
          <p:cNvPr id="3" name="Content Placeholder 2"/>
          <p:cNvSpPr>
            <a:spLocks noGrp="1"/>
          </p:cNvSpPr>
          <p:nvPr>
            <p:ph idx="1"/>
          </p:nvPr>
        </p:nvSpPr>
        <p:spPr/>
        <p:txBody>
          <a:bodyPr>
            <a:normAutofit fontScale="85000" lnSpcReduction="10000"/>
          </a:bodyPr>
          <a:lstStyle/>
          <a:p>
            <a:r>
              <a:rPr lang="en-US" b="1" dirty="0" err="1"/>
              <a:t>Interactional</a:t>
            </a:r>
            <a:r>
              <a:rPr lang="en-US" b="1" dirty="0"/>
              <a:t> Supervision</a:t>
            </a:r>
            <a:endParaRPr lang="en-US" dirty="0"/>
          </a:p>
          <a:p>
            <a:r>
              <a:rPr lang="en-US" dirty="0"/>
              <a:t>Comes from the field of social work</a:t>
            </a:r>
          </a:p>
          <a:p>
            <a:r>
              <a:rPr lang="en-US" dirty="0"/>
              <a:t>This model is useful for the individual who has administrative and clinical supervision hats to wear.</a:t>
            </a:r>
          </a:p>
          <a:p>
            <a:r>
              <a:rPr lang="en-US" dirty="0"/>
              <a:t>Views supervision as a reciprocal relationship based on mutuality of needs of supervisors, supervises, clients, and organizational systems.</a:t>
            </a:r>
          </a:p>
          <a:p>
            <a:r>
              <a:rPr lang="en-US" dirty="0"/>
              <a:t>This model assumes that issues in the supervisory relationship are likely to affect client care</a:t>
            </a:r>
            <a:r>
              <a:rPr lang="en-US" dirty="0" smtClean="0"/>
              <a:t> (Martinez-Salazar, M.D. (n.d.). </a:t>
            </a:r>
            <a:r>
              <a:rPr lang="en-US" i="1" dirty="0" smtClean="0"/>
              <a:t>Qualified Clinical Supervision Training).</a:t>
            </a:r>
            <a:r>
              <a:rPr lang="en-US" dirty="0" smtClean="0"/>
              <a:t> </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Nine models of Supervision in the State of Florida</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Relationship Models</a:t>
            </a:r>
          </a:p>
          <a:p>
            <a:r>
              <a:rPr lang="en-US" dirty="0" smtClean="0"/>
              <a:t>The </a:t>
            </a:r>
            <a:r>
              <a:rPr lang="en-US" dirty="0"/>
              <a:t>relationship is central to the supervisory process where issues of safety, trust, power, ethics, dual relationships, and other contextual variables interplay.</a:t>
            </a:r>
          </a:p>
          <a:p>
            <a:r>
              <a:rPr lang="en-US" dirty="0"/>
              <a:t>This model supports the belief that effective supervision equals a positive relationship between supervisor and intern</a:t>
            </a:r>
            <a:r>
              <a:rPr lang="en-US" dirty="0" smtClean="0"/>
              <a:t> (Martinez-Salazar, M.D. (n.d.). </a:t>
            </a:r>
            <a:r>
              <a:rPr lang="en-US" i="1" dirty="0" smtClean="0"/>
              <a:t>Qualified Clinical Supervision Training).</a:t>
            </a:r>
            <a:r>
              <a:rPr lang="en-US" dirty="0" smtClean="0"/>
              <a:t> </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Nine Models of Supervision in the State of Florida</a:t>
            </a:r>
            <a:endParaRPr lang="en-US" dirty="0"/>
          </a:p>
        </p:txBody>
      </p:sp>
      <p:sp>
        <p:nvSpPr>
          <p:cNvPr id="3" name="Content Placeholder 2"/>
          <p:cNvSpPr>
            <a:spLocks noGrp="1"/>
          </p:cNvSpPr>
          <p:nvPr>
            <p:ph idx="1"/>
          </p:nvPr>
        </p:nvSpPr>
        <p:spPr/>
        <p:txBody>
          <a:bodyPr>
            <a:normAutofit fontScale="85000" lnSpcReduction="10000"/>
          </a:bodyPr>
          <a:lstStyle/>
          <a:p>
            <a:r>
              <a:rPr lang="en-US" b="1" dirty="0"/>
              <a:t>Interpersonal Process Recall</a:t>
            </a:r>
            <a:endParaRPr lang="en-US" dirty="0"/>
          </a:p>
          <a:p>
            <a:r>
              <a:rPr lang="en-US" dirty="0"/>
              <a:t>Developed by Norm </a:t>
            </a:r>
            <a:r>
              <a:rPr lang="en-US" dirty="0" err="1"/>
              <a:t>Kagan</a:t>
            </a:r>
            <a:r>
              <a:rPr lang="en-US" dirty="0"/>
              <a:t> while training beginning clients at Michigan State University</a:t>
            </a:r>
          </a:p>
          <a:p>
            <a:r>
              <a:rPr lang="en-US" dirty="0"/>
              <a:t>Takes into account “new counselor anxiety” and its impact on effective and ethical relationships with clients.</a:t>
            </a:r>
          </a:p>
          <a:p>
            <a:r>
              <a:rPr lang="en-US" dirty="0"/>
              <a:t>This approach directs the supervisor focus to that of the intern’s thoughts and feelings on client care while facilitating the intern’s understanding of themselves and the </a:t>
            </a:r>
            <a:r>
              <a:rPr lang="en-US" dirty="0" smtClean="0"/>
              <a:t>client (Martinez-Salazar, M.D. (n.d.). </a:t>
            </a:r>
            <a:r>
              <a:rPr lang="en-US" i="1" dirty="0" smtClean="0"/>
              <a:t>Qualified Clinical Supervision Training).</a:t>
            </a:r>
            <a:r>
              <a:rPr lang="en-US" dirty="0" smtClean="0"/>
              <a:t> </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Nine Models of Supervision in the State of Florida</a:t>
            </a:r>
            <a:endParaRPr lang="en-US" dirty="0"/>
          </a:p>
        </p:txBody>
      </p:sp>
      <p:sp>
        <p:nvSpPr>
          <p:cNvPr id="3" name="Content Placeholder 2"/>
          <p:cNvSpPr>
            <a:spLocks noGrp="1"/>
          </p:cNvSpPr>
          <p:nvPr>
            <p:ph idx="1"/>
          </p:nvPr>
        </p:nvSpPr>
        <p:spPr/>
        <p:txBody>
          <a:bodyPr>
            <a:normAutofit fontScale="92500" lnSpcReduction="20000"/>
          </a:bodyPr>
          <a:lstStyle/>
          <a:p>
            <a:r>
              <a:rPr lang="en-US" b="1" dirty="0"/>
              <a:t>Developmental Models</a:t>
            </a:r>
            <a:endParaRPr lang="en-US" dirty="0"/>
          </a:p>
          <a:p>
            <a:r>
              <a:rPr lang="en-US" dirty="0"/>
              <a:t>Views supervision as an evolutionary process and indicates that each stage of development has its own defined characteristics and skills.</a:t>
            </a:r>
          </a:p>
          <a:p>
            <a:r>
              <a:rPr lang="en-US" dirty="0"/>
              <a:t>The key with this model is to identify the intern’s current stage and provide feedback/ support appropriate to that developmental stage.</a:t>
            </a:r>
            <a:endParaRPr lang="en-US" dirty="0" smtClean="0"/>
          </a:p>
          <a:p>
            <a:r>
              <a:rPr lang="en-US" dirty="0" smtClean="0"/>
              <a:t>The supervisor also facilitates the intern’s progression to the next stage (Martinez-Salazar, M.D. (n.d.). </a:t>
            </a:r>
            <a:r>
              <a:rPr lang="en-US" i="1" dirty="0" smtClean="0"/>
              <a:t>Qualified Clinical Supervision Training).</a:t>
            </a:r>
            <a:r>
              <a:rPr lang="en-US" dirty="0" smtClean="0"/>
              <a:t> </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10 Myths Regarding Supervision</a:t>
            </a:r>
            <a:endParaRPr lang="en-US" dirty="0"/>
          </a:p>
        </p:txBody>
      </p:sp>
      <p:sp>
        <p:nvSpPr>
          <p:cNvPr id="3" name="Content Placeholder 2"/>
          <p:cNvSpPr>
            <a:spLocks noGrp="1"/>
          </p:cNvSpPr>
          <p:nvPr>
            <p:ph idx="1"/>
          </p:nvPr>
        </p:nvSpPr>
        <p:spPr/>
        <p:txBody>
          <a:bodyPr>
            <a:normAutofit fontScale="47500" lnSpcReduction="20000"/>
          </a:bodyPr>
          <a:lstStyle/>
          <a:p>
            <a:pPr lvl="0"/>
            <a:r>
              <a:rPr lang="en-US" dirty="0"/>
              <a:t>If I am an experienced counselor or psychotherapist, I automatically will be successful and effective as a supervisor.</a:t>
            </a:r>
          </a:p>
          <a:p>
            <a:pPr lvl="0"/>
            <a:r>
              <a:rPr lang="en-US" dirty="0"/>
              <a:t>Tue clinical supervision is strictly for review of cases.  If the supervisor provides handouts or teaches, this is training and not supervision.</a:t>
            </a:r>
          </a:p>
          <a:p>
            <a:pPr lvl="0"/>
            <a:r>
              <a:rPr lang="en-US" dirty="0"/>
              <a:t>If supervision is not going well, it is the supervisee’s fault.</a:t>
            </a:r>
          </a:p>
          <a:p>
            <a:pPr lvl="0"/>
            <a:r>
              <a:rPr lang="en-US" dirty="0"/>
              <a:t>Supervision is only for beginners or the inexperienced.  If you have to be supervised, you must be deficient or incompetent.</a:t>
            </a:r>
          </a:p>
          <a:p>
            <a:pPr lvl="0"/>
            <a:r>
              <a:rPr lang="en-US" dirty="0"/>
              <a:t>Because supervisors are professionals, diversity issues do not have to be addressed.</a:t>
            </a:r>
          </a:p>
          <a:p>
            <a:pPr lvl="0"/>
            <a:r>
              <a:rPr lang="en-US" dirty="0"/>
              <a:t>The best feedback is direct.  Tell it like you see it.  There is no need to coddle supervisees.</a:t>
            </a:r>
          </a:p>
          <a:p>
            <a:pPr lvl="0"/>
            <a:r>
              <a:rPr lang="en-US" dirty="0"/>
              <a:t>A supervisee’s thoughts and feelings are not relevant to learning.</a:t>
            </a:r>
          </a:p>
          <a:p>
            <a:pPr lvl="0"/>
            <a:r>
              <a:rPr lang="en-US" dirty="0"/>
              <a:t>Supervisors are experts so it is important to make that clear and never admit to mistakes or that you do not know something.</a:t>
            </a:r>
          </a:p>
          <a:p>
            <a:pPr lvl="0"/>
            <a:r>
              <a:rPr lang="en-US" dirty="0"/>
              <a:t>Because supervisors are totally responsible for the actions of their supervisees, the supervisor’s directions should not be questioned.</a:t>
            </a:r>
          </a:p>
          <a:p>
            <a:r>
              <a:rPr lang="en-US" dirty="0"/>
              <a:t>10. In order to avoid a dual relationship and becoming your supervisee’s therapist, you should not use your therapy skills in supervision (Campbell, 2006).</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Services the Qualified Supervisor Provides in the State of Florida</a:t>
            </a:r>
            <a:endParaRPr lang="en-US" dirty="0"/>
          </a:p>
        </p:txBody>
      </p:sp>
      <p:sp>
        <p:nvSpPr>
          <p:cNvPr id="3" name="Content Placeholder 2"/>
          <p:cNvSpPr>
            <a:spLocks noGrp="1"/>
          </p:cNvSpPr>
          <p:nvPr>
            <p:ph idx="1"/>
          </p:nvPr>
        </p:nvSpPr>
        <p:spPr/>
        <p:txBody>
          <a:bodyPr>
            <a:normAutofit fontScale="62500" lnSpcReduction="20000"/>
          </a:bodyPr>
          <a:lstStyle/>
          <a:p>
            <a:pPr>
              <a:buNone/>
            </a:pPr>
            <a:endParaRPr lang="en-US" dirty="0" smtClean="0"/>
          </a:p>
          <a:p>
            <a:r>
              <a:rPr lang="en-US" dirty="0"/>
              <a:t>Monitor client caseload/ welfare</a:t>
            </a:r>
          </a:p>
          <a:p>
            <a:r>
              <a:rPr lang="en-US" dirty="0"/>
              <a:t>Encourage compliance with relevant legal, ethical, and professional standards of practice</a:t>
            </a:r>
          </a:p>
          <a:p>
            <a:r>
              <a:rPr lang="en-US" dirty="0"/>
              <a:t>Monitor performance and professional development of supervisees</a:t>
            </a:r>
          </a:p>
          <a:p>
            <a:r>
              <a:rPr lang="en-US" dirty="0"/>
              <a:t>Bring awareness of professional and ethical standards and legal responsibilities of the counseling profession</a:t>
            </a:r>
          </a:p>
          <a:p>
            <a:r>
              <a:rPr lang="en-US" dirty="0"/>
              <a:t>Communicate procedure for contacting the qualified supervisor, or an alternative supervisor, to assist in handling crisis situations</a:t>
            </a:r>
          </a:p>
          <a:p>
            <a:r>
              <a:rPr lang="en-US" dirty="0"/>
              <a:t>Review written work, case notes, and audio/ visual samples or conduct live observations as a regular part of the observation process.  </a:t>
            </a:r>
          </a:p>
          <a:p>
            <a:r>
              <a:rPr lang="en-US" dirty="0"/>
              <a:t>Meet regularly in face-to-face session with their supervisees (one hour for every 15 client contact hours).  The law recently charged in Florida so that up to 50% of supervision can be conducted by Skype or telephone</a:t>
            </a:r>
            <a:r>
              <a:rPr lang="en-US" dirty="0" smtClean="0"/>
              <a:t>. (Martinez-Salazar, M.D. (n.d.). </a:t>
            </a:r>
            <a:r>
              <a:rPr lang="en-US" i="1" dirty="0" smtClean="0"/>
              <a:t>Qualified Clinical Supervision Training).</a:t>
            </a:r>
            <a:r>
              <a:rPr lang="en-US" dirty="0" smtClean="0"/>
              <a:t> </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Services the Qualified Supervisor Provides in the State of Florida</a:t>
            </a:r>
            <a:endParaRPr lang="en-US" dirty="0"/>
          </a:p>
        </p:txBody>
      </p:sp>
      <p:sp>
        <p:nvSpPr>
          <p:cNvPr id="3" name="Content Placeholder 2"/>
          <p:cNvSpPr>
            <a:spLocks noGrp="1"/>
          </p:cNvSpPr>
          <p:nvPr>
            <p:ph idx="1"/>
          </p:nvPr>
        </p:nvSpPr>
        <p:spPr/>
        <p:txBody>
          <a:bodyPr>
            <a:normAutofit fontScale="47500" lnSpcReduction="20000"/>
          </a:bodyPr>
          <a:lstStyle/>
          <a:p>
            <a:r>
              <a:rPr lang="en-US" dirty="0"/>
              <a:t>Demonstrates empathy, respect, genuineness, and listening</a:t>
            </a:r>
          </a:p>
          <a:p>
            <a:r>
              <a:rPr lang="en-US" dirty="0"/>
              <a:t>Is open, approachable, and supportive</a:t>
            </a:r>
          </a:p>
          <a:p>
            <a:r>
              <a:rPr lang="en-US" dirty="0"/>
              <a:t>Is interested in the supervisee as a person</a:t>
            </a:r>
          </a:p>
          <a:p>
            <a:r>
              <a:rPr lang="en-US" dirty="0"/>
              <a:t>Has a keen interest in training and supervision</a:t>
            </a:r>
          </a:p>
          <a:p>
            <a:r>
              <a:rPr lang="en-US" dirty="0"/>
              <a:t>Shows sensitivities to the anxieties and vulnerabilities of supervisees</a:t>
            </a:r>
          </a:p>
          <a:p>
            <a:r>
              <a:rPr lang="en-US" dirty="0"/>
              <a:t>Values supervision as “protected” time</a:t>
            </a:r>
          </a:p>
          <a:p>
            <a:r>
              <a:rPr lang="en-US" dirty="0"/>
              <a:t>Establishes an accepting supervisory climate</a:t>
            </a:r>
          </a:p>
          <a:p>
            <a:r>
              <a:rPr lang="en-US" dirty="0"/>
              <a:t>Determines the developmental level of the supervisee and provides supervise on methods that will best serve the training needs of the supervisee</a:t>
            </a:r>
          </a:p>
          <a:p>
            <a:r>
              <a:rPr lang="en-US" dirty="0"/>
              <a:t>Has a sense of humor and clear boundaries</a:t>
            </a:r>
          </a:p>
          <a:p>
            <a:r>
              <a:rPr lang="en-US" dirty="0"/>
              <a:t>Encourages appropriate risk-taking on the part of the supervisees</a:t>
            </a:r>
          </a:p>
          <a:p>
            <a:r>
              <a:rPr lang="en-US" dirty="0"/>
              <a:t>Supports a collaborative supervisory process</a:t>
            </a:r>
          </a:p>
          <a:p>
            <a:r>
              <a:rPr lang="en-US" dirty="0"/>
              <a:t>Respects the knowledge supervisees bring to the supervisory relationship</a:t>
            </a:r>
          </a:p>
          <a:p>
            <a:r>
              <a:rPr lang="en-US" dirty="0"/>
              <a:t>Appreciates individual differences among supervisees and differing opinions about theoretical viewpoints</a:t>
            </a:r>
          </a:p>
          <a:p>
            <a:r>
              <a:rPr lang="en-US" dirty="0"/>
              <a:t>Matches the supervisee’s level of development (Corey, Haynes, Moulton, &amp; </a:t>
            </a:r>
            <a:r>
              <a:rPr lang="en-US" dirty="0" err="1"/>
              <a:t>Muratori</a:t>
            </a:r>
            <a:r>
              <a:rPr lang="en-US" dirty="0"/>
              <a:t>, 2010).</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Supervisor Characteristics that Facilitate Supervision</a:t>
            </a:r>
            <a:endParaRPr lang="en-US" dirty="0"/>
          </a:p>
        </p:txBody>
      </p:sp>
      <p:sp>
        <p:nvSpPr>
          <p:cNvPr id="3" name="Content Placeholder 2"/>
          <p:cNvSpPr>
            <a:spLocks noGrp="1"/>
          </p:cNvSpPr>
          <p:nvPr>
            <p:ph idx="1"/>
          </p:nvPr>
        </p:nvSpPr>
        <p:spPr/>
        <p:txBody>
          <a:bodyPr>
            <a:normAutofit fontScale="47500" lnSpcReduction="20000"/>
          </a:bodyPr>
          <a:lstStyle/>
          <a:p>
            <a:r>
              <a:rPr lang="en-US" dirty="0"/>
              <a:t>Good clinical skills and knowledge</a:t>
            </a:r>
          </a:p>
          <a:p>
            <a:r>
              <a:rPr lang="en-US" dirty="0"/>
              <a:t>A desire to train and an investment in supervision</a:t>
            </a:r>
          </a:p>
          <a:p>
            <a:r>
              <a:rPr lang="en-US" dirty="0"/>
              <a:t>Provides honest, constructive feedback</a:t>
            </a:r>
          </a:p>
          <a:p>
            <a:r>
              <a:rPr lang="en-US" dirty="0"/>
              <a:t>Flexibility, availability, and empathy</a:t>
            </a:r>
          </a:p>
          <a:p>
            <a:r>
              <a:rPr lang="en-US" dirty="0"/>
              <a:t>Aware of clinical, legal, and ethical issues</a:t>
            </a:r>
          </a:p>
          <a:p>
            <a:r>
              <a:rPr lang="en-US" dirty="0"/>
              <a:t>Demonstrates empathy, respect, genuineness, and listening</a:t>
            </a:r>
          </a:p>
          <a:p>
            <a:r>
              <a:rPr lang="en-US" dirty="0"/>
              <a:t>Is open, approachable, and supportive</a:t>
            </a:r>
          </a:p>
          <a:p>
            <a:r>
              <a:rPr lang="en-US" dirty="0"/>
              <a:t>Is interested in the supervisee as a person</a:t>
            </a:r>
          </a:p>
          <a:p>
            <a:r>
              <a:rPr lang="en-US" dirty="0"/>
              <a:t>Has a keen interest in training and supervision</a:t>
            </a:r>
          </a:p>
          <a:p>
            <a:r>
              <a:rPr lang="en-US" dirty="0"/>
              <a:t>Shows sensitivities to the anxieties and vulnerabilities of supervisees</a:t>
            </a:r>
          </a:p>
          <a:p>
            <a:r>
              <a:rPr lang="en-US" dirty="0"/>
              <a:t>Values supervision as “protected” time</a:t>
            </a:r>
          </a:p>
          <a:p>
            <a:r>
              <a:rPr lang="en-US" dirty="0"/>
              <a:t>Establishes an accepting supervisory climate</a:t>
            </a:r>
          </a:p>
          <a:p>
            <a:r>
              <a:rPr lang="en-US" dirty="0"/>
              <a:t>Determines the developmental level of the supervisee and provides supervise on methods that will best serve the training needs of the supervisee</a:t>
            </a:r>
          </a:p>
          <a:p>
            <a:r>
              <a:rPr lang="en-US" dirty="0"/>
              <a:t>Has a sense of humor and clear boundaries</a:t>
            </a:r>
          </a:p>
          <a:p>
            <a:r>
              <a:rPr lang="en-US" dirty="0"/>
              <a:t>Encourages appropriate risk-taking on the part of the </a:t>
            </a:r>
            <a:r>
              <a:rPr lang="en-US" dirty="0" smtClean="0"/>
              <a:t>supervisee (Martinez-Salazar, M.D. (n.d.). </a:t>
            </a:r>
            <a:r>
              <a:rPr lang="en-US" i="1" dirty="0" smtClean="0"/>
              <a:t>Qualified Clinical Supervision Training).</a:t>
            </a:r>
            <a:r>
              <a:rPr lang="en-US" dirty="0" smtClean="0"/>
              <a:t> </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Supervisor Characteristics that Facilitate Supervision</a:t>
            </a:r>
            <a:endParaRPr lang="en-US" dirty="0"/>
          </a:p>
        </p:txBody>
      </p:sp>
      <p:sp>
        <p:nvSpPr>
          <p:cNvPr id="3" name="Content Placeholder 2"/>
          <p:cNvSpPr>
            <a:spLocks noGrp="1"/>
          </p:cNvSpPr>
          <p:nvPr>
            <p:ph idx="1"/>
          </p:nvPr>
        </p:nvSpPr>
        <p:spPr/>
        <p:txBody>
          <a:bodyPr>
            <a:normAutofit lnSpcReduction="10000"/>
          </a:bodyPr>
          <a:lstStyle/>
          <a:p>
            <a:r>
              <a:rPr lang="en-US" dirty="0"/>
              <a:t>Supports a collaborative supervisory process</a:t>
            </a:r>
          </a:p>
          <a:p>
            <a:r>
              <a:rPr lang="en-US" dirty="0"/>
              <a:t>Respects the knowledge supervisees bring to the supervisory relationship</a:t>
            </a:r>
          </a:p>
          <a:p>
            <a:r>
              <a:rPr lang="en-US" dirty="0"/>
              <a:t>Appreciates individual differences among supervisees and differing opinions about theoretical viewpoints</a:t>
            </a:r>
          </a:p>
          <a:p>
            <a:r>
              <a:rPr lang="en-US" dirty="0"/>
              <a:t>Matches the supervisee’s level of development (Corey, Haynes, Moulton, &amp; </a:t>
            </a:r>
            <a:r>
              <a:rPr lang="en-US" dirty="0" err="1"/>
              <a:t>Muratori</a:t>
            </a:r>
            <a:r>
              <a:rPr lang="en-US" dirty="0"/>
              <a:t>, 2010).</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Supervisory Characteristics that Hinder Supervision</a:t>
            </a:r>
            <a:endParaRPr lang="en-US" dirty="0"/>
          </a:p>
        </p:txBody>
      </p:sp>
      <p:sp>
        <p:nvSpPr>
          <p:cNvPr id="3" name="Content Placeholder 2"/>
          <p:cNvSpPr>
            <a:spLocks noGrp="1"/>
          </p:cNvSpPr>
          <p:nvPr>
            <p:ph idx="1"/>
          </p:nvPr>
        </p:nvSpPr>
        <p:spPr/>
        <p:txBody>
          <a:bodyPr>
            <a:normAutofit fontScale="70000" lnSpcReduction="20000"/>
          </a:bodyPr>
          <a:lstStyle/>
          <a:p>
            <a:r>
              <a:rPr lang="en-US" dirty="0"/>
              <a:t>Being judgmental or overly critical</a:t>
            </a:r>
          </a:p>
          <a:p>
            <a:r>
              <a:rPr lang="en-US" dirty="0"/>
              <a:t>Being personally or theoretically rigid</a:t>
            </a:r>
          </a:p>
          <a:p>
            <a:r>
              <a:rPr lang="en-US" dirty="0"/>
              <a:t>Not being committed to the supervisee</a:t>
            </a:r>
          </a:p>
          <a:p>
            <a:r>
              <a:rPr lang="en-US" dirty="0"/>
              <a:t>Not being available to the supervisee</a:t>
            </a:r>
          </a:p>
          <a:p>
            <a:r>
              <a:rPr lang="en-US" dirty="0"/>
              <a:t>Having limited clinical knowledge and skills</a:t>
            </a:r>
          </a:p>
          <a:p>
            <a:r>
              <a:rPr lang="en-US" dirty="0"/>
              <a:t>Being unethical or demonstrating poor boundaries</a:t>
            </a:r>
          </a:p>
          <a:p>
            <a:r>
              <a:rPr lang="en-US" dirty="0"/>
              <a:t>Being too self-focused</a:t>
            </a:r>
          </a:p>
          <a:p>
            <a:r>
              <a:rPr lang="en-US" dirty="0"/>
              <a:t>A lack of compassion</a:t>
            </a:r>
          </a:p>
          <a:p>
            <a:r>
              <a:rPr lang="en-US" dirty="0"/>
              <a:t>Arrogance</a:t>
            </a:r>
          </a:p>
          <a:p>
            <a:r>
              <a:rPr lang="en-US" dirty="0"/>
              <a:t>Inability to provide helpful feedback</a:t>
            </a:r>
          </a:p>
          <a:p>
            <a:r>
              <a:rPr lang="en-US" dirty="0"/>
              <a:t>Lack of preparation for supervision</a:t>
            </a:r>
          </a:p>
          <a:p>
            <a:r>
              <a:rPr lang="en-US" dirty="0"/>
              <a:t>Lack of supervisory experience (Corey, Haynes, Moulton, &amp; </a:t>
            </a:r>
            <a:r>
              <a:rPr lang="en-US" dirty="0" err="1"/>
              <a:t>Muratori</a:t>
            </a:r>
            <a:r>
              <a:rPr lang="en-US" dirty="0"/>
              <a:t>, 2010).</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Clinical Supervision?</a:t>
            </a:r>
            <a:endParaRPr lang="en-US" dirty="0"/>
          </a:p>
        </p:txBody>
      </p:sp>
      <p:sp>
        <p:nvSpPr>
          <p:cNvPr id="3" name="Content Placeholder 2"/>
          <p:cNvSpPr>
            <a:spLocks noGrp="1"/>
          </p:cNvSpPr>
          <p:nvPr>
            <p:ph idx="1"/>
          </p:nvPr>
        </p:nvSpPr>
        <p:spPr/>
        <p:txBody>
          <a:bodyPr>
            <a:normAutofit fontScale="92500"/>
          </a:bodyPr>
          <a:lstStyle/>
          <a:p>
            <a:pPr>
              <a:buNone/>
            </a:pPr>
            <a:endParaRPr lang="en-US" dirty="0" smtClean="0"/>
          </a:p>
          <a:p>
            <a:r>
              <a:rPr lang="en-US" dirty="0"/>
              <a:t>“Clinical supervision is best defined as a process whereby consistent observation and evaluation of the counseling process is provided by a trained and experienced professional who recognizes and is competent in the unique body of knowledge and skill required for professional development”</a:t>
            </a:r>
          </a:p>
          <a:p>
            <a:r>
              <a:rPr lang="en-US" dirty="0"/>
              <a:t>(Corey, G., Haynes, R., Mouton, P. &amp; </a:t>
            </a:r>
            <a:r>
              <a:rPr lang="en-US" dirty="0" err="1"/>
              <a:t>Muratori</a:t>
            </a:r>
            <a:r>
              <a:rPr lang="en-US" dirty="0"/>
              <a:t>, M., 2010). </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Contextual Variables that May Impact Supervision</a:t>
            </a:r>
            <a:endParaRPr lang="en-US" dirty="0"/>
          </a:p>
        </p:txBody>
      </p:sp>
      <p:sp>
        <p:nvSpPr>
          <p:cNvPr id="3" name="Content Placeholder 2"/>
          <p:cNvSpPr>
            <a:spLocks noGrp="1"/>
          </p:cNvSpPr>
          <p:nvPr>
            <p:ph idx="1"/>
          </p:nvPr>
        </p:nvSpPr>
        <p:spPr/>
        <p:txBody>
          <a:bodyPr>
            <a:normAutofit fontScale="85000" lnSpcReduction="20000"/>
          </a:bodyPr>
          <a:lstStyle/>
          <a:p>
            <a:r>
              <a:rPr lang="en-US" b="1" dirty="0"/>
              <a:t>Contextual variable that May Impact </a:t>
            </a:r>
            <a:r>
              <a:rPr lang="en-US" b="1" dirty="0" smtClean="0"/>
              <a:t>Supervision</a:t>
            </a:r>
            <a:endParaRPr lang="en-US" dirty="0" smtClean="0"/>
          </a:p>
          <a:p>
            <a:r>
              <a:rPr lang="en-US" dirty="0"/>
              <a:t>ACA Code of Ethics (2005)</a:t>
            </a:r>
          </a:p>
          <a:p>
            <a:r>
              <a:rPr lang="en-US" b="1" dirty="0"/>
              <a:t>Multicultural/ Diversity Competence</a:t>
            </a:r>
            <a:endParaRPr lang="en-US" dirty="0"/>
          </a:p>
          <a:p>
            <a:r>
              <a:rPr lang="en-US" dirty="0"/>
              <a:t>Counselor educators actively infuse multicultural/ diversity competency in their training and supervision practices.  They actively train students to gain awareness, knowledge, and skills in the competencies of multicultural patience.  Counselor educators include role plays, case examples, discussion questions, and other classroom activities that promote and represent various cultural </a:t>
            </a:r>
            <a:r>
              <a:rPr lang="en-US" dirty="0" smtClean="0"/>
              <a:t>perspectives (Martinez-Salazar, M.D. (n.d.). </a:t>
            </a:r>
            <a:r>
              <a:rPr lang="en-US" i="1" dirty="0" smtClean="0"/>
              <a:t>Qualified Clinical Supervision Training).</a:t>
            </a:r>
            <a:r>
              <a:rPr lang="en-US" dirty="0" smtClean="0"/>
              <a:t> </a:t>
            </a:r>
          </a:p>
          <a:p>
            <a:endParaRPr lang="en-US" dirty="0" smtClean="0"/>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Contextual Variables that May Impact Supervision</a:t>
            </a:r>
            <a:endParaRPr lang="en-US" dirty="0"/>
          </a:p>
        </p:txBody>
      </p:sp>
      <p:sp>
        <p:nvSpPr>
          <p:cNvPr id="3" name="Content Placeholder 2"/>
          <p:cNvSpPr>
            <a:spLocks noGrp="1"/>
          </p:cNvSpPr>
          <p:nvPr>
            <p:ph idx="1"/>
          </p:nvPr>
        </p:nvSpPr>
        <p:spPr/>
        <p:txBody>
          <a:bodyPr>
            <a:normAutofit fontScale="70000" lnSpcReduction="20000"/>
          </a:bodyPr>
          <a:lstStyle/>
          <a:p>
            <a:r>
              <a:rPr lang="en-US" dirty="0"/>
              <a:t>Culture is one of the major contextual factors that influence supervisor interactions.  Pederson (1991) writes, “Having a multicultural perspective provides a conceptual framework that recognizes the complex diversity of a pluralistic society while at the same time suggesting bridges of shares concern that bind culturally different individuals to one another.”</a:t>
            </a:r>
          </a:p>
          <a:p>
            <a:r>
              <a:rPr lang="en-US" dirty="0"/>
              <a:t>The U.S. Department of Health and Human Services (2003) refers “to the ability to honor and respect the beliefs, language, interpersonal, styles, and behaviors of individuals and families receiving services, as well as staff who are providing such services.  Cultural competence is a dynamic, ongoing, developmental process that requires a commitment and is achieved over </a:t>
            </a:r>
            <a:r>
              <a:rPr lang="en-US" dirty="0" smtClean="0"/>
              <a:t>time (Martinez- Salazar, M.D. (n.d.). </a:t>
            </a:r>
            <a:r>
              <a:rPr lang="en-US" i="1" dirty="0" smtClean="0"/>
              <a:t>Qualified Clinical Supervision Training).</a:t>
            </a:r>
            <a:r>
              <a:rPr lang="en-US" dirty="0" smtClean="0"/>
              <a:t> </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Contextual Variables that May Impact Supervision</a:t>
            </a:r>
            <a:endParaRPr lang="en-US" dirty="0"/>
          </a:p>
        </p:txBody>
      </p:sp>
      <p:sp>
        <p:nvSpPr>
          <p:cNvPr id="3" name="Content Placeholder 2"/>
          <p:cNvSpPr>
            <a:spLocks noGrp="1"/>
          </p:cNvSpPr>
          <p:nvPr>
            <p:ph idx="1"/>
          </p:nvPr>
        </p:nvSpPr>
        <p:spPr/>
        <p:txBody>
          <a:bodyPr>
            <a:normAutofit fontScale="92500" lnSpcReduction="10000"/>
          </a:bodyPr>
          <a:lstStyle/>
          <a:p>
            <a:r>
              <a:rPr lang="en-US" dirty="0"/>
              <a:t>Supervisors who are deficient in multicultural competency are likely to encounter professional and ethical </a:t>
            </a:r>
            <a:r>
              <a:rPr lang="en-US" dirty="0" smtClean="0"/>
              <a:t>dilemmas.  </a:t>
            </a:r>
            <a:r>
              <a:rPr lang="en-US" dirty="0"/>
              <a:t>Therefore, supervisors should continually assess their when progress in developing multicultural competence.  Moreover, supervisors need to implement informal/ and or formal procedures for assisting their own intern’s progress and awareness in this </a:t>
            </a:r>
            <a:r>
              <a:rPr lang="en-US" dirty="0" smtClean="0"/>
              <a:t>domain  (Martinez-Salazar, M.D. (n.d.). </a:t>
            </a:r>
            <a:r>
              <a:rPr lang="en-US" i="1" dirty="0" smtClean="0"/>
              <a:t>Qualified Clinical Supervision Training).</a:t>
            </a:r>
            <a:r>
              <a:rPr lang="en-US" dirty="0" smtClean="0"/>
              <a:t> </a:t>
            </a:r>
          </a:p>
          <a:p>
            <a:endParaRPr lang="en-US" dirty="0" smtClean="0"/>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Florida Qualified Supervisors and Multiculturalism</a:t>
            </a:r>
            <a:endParaRPr lang="en-US" dirty="0"/>
          </a:p>
        </p:txBody>
      </p:sp>
      <p:sp>
        <p:nvSpPr>
          <p:cNvPr id="3" name="Content Placeholder 2"/>
          <p:cNvSpPr>
            <a:spLocks noGrp="1"/>
          </p:cNvSpPr>
          <p:nvPr>
            <p:ph idx="1"/>
          </p:nvPr>
        </p:nvSpPr>
        <p:spPr/>
        <p:txBody>
          <a:bodyPr>
            <a:normAutofit fontScale="77500" lnSpcReduction="20000"/>
          </a:bodyPr>
          <a:lstStyle/>
          <a:p>
            <a:r>
              <a:rPr lang="en-US" b="1" dirty="0"/>
              <a:t>Supervisors should:</a:t>
            </a:r>
            <a:endParaRPr lang="en-US" dirty="0"/>
          </a:p>
          <a:p>
            <a:pPr lvl="0"/>
            <a:r>
              <a:rPr lang="en-US" dirty="0"/>
              <a:t>Enhance their multicultural competence through trainings and workshops</a:t>
            </a:r>
          </a:p>
          <a:p>
            <a:pPr lvl="0"/>
            <a:r>
              <a:rPr lang="en-US" dirty="0"/>
              <a:t>Have an understanding of diversity and appropriate interventions/approaches</a:t>
            </a:r>
          </a:p>
          <a:p>
            <a:pPr lvl="0"/>
            <a:r>
              <a:rPr lang="en-US" dirty="0"/>
              <a:t>Have an awareness of attitude, biases, and values</a:t>
            </a:r>
          </a:p>
          <a:p>
            <a:pPr lvl="0"/>
            <a:r>
              <a:rPr lang="en-US" dirty="0"/>
              <a:t>Create a positive environment</a:t>
            </a:r>
          </a:p>
          <a:p>
            <a:pPr lvl="0"/>
            <a:r>
              <a:rPr lang="en-US" dirty="0"/>
              <a:t>Initiate the discussion of race and culture with their interns</a:t>
            </a:r>
          </a:p>
          <a:p>
            <a:pPr lvl="0"/>
            <a:r>
              <a:rPr lang="en-US" dirty="0"/>
              <a:t>Avoid overgeneralization and perpetuating </a:t>
            </a:r>
            <a:r>
              <a:rPr lang="en-US" dirty="0" smtClean="0"/>
              <a:t>stereotypes (Martinez-Salazar, M.D. (n.d.). </a:t>
            </a:r>
            <a:r>
              <a:rPr lang="en-US" i="1" dirty="0" smtClean="0"/>
              <a:t>Qualified Clinical Supervision Training).</a:t>
            </a:r>
            <a:r>
              <a:rPr lang="en-US" dirty="0" smtClean="0"/>
              <a:t>  </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Florida Qualified Supervisors and Multiculturalism</a:t>
            </a:r>
            <a:endParaRPr lang="en-US" dirty="0"/>
          </a:p>
        </p:txBody>
      </p:sp>
      <p:sp>
        <p:nvSpPr>
          <p:cNvPr id="3" name="Content Placeholder 2"/>
          <p:cNvSpPr>
            <a:spLocks noGrp="1"/>
          </p:cNvSpPr>
          <p:nvPr>
            <p:ph idx="1"/>
          </p:nvPr>
        </p:nvSpPr>
        <p:spPr/>
        <p:txBody>
          <a:bodyPr>
            <a:normAutofit lnSpcReduction="10000"/>
          </a:bodyPr>
          <a:lstStyle/>
          <a:p>
            <a:pPr>
              <a:buNone/>
            </a:pPr>
            <a:r>
              <a:rPr lang="en-US" b="1" dirty="0" smtClean="0"/>
              <a:t>	Some </a:t>
            </a:r>
            <a:r>
              <a:rPr lang="en-US" b="1" dirty="0"/>
              <a:t>questions to keep in mind are:</a:t>
            </a:r>
            <a:endParaRPr lang="en-US" dirty="0"/>
          </a:p>
          <a:p>
            <a:pPr lvl="0"/>
            <a:r>
              <a:rPr lang="en-US" dirty="0"/>
              <a:t>What did you think when you saw the supervisee’s last name?</a:t>
            </a:r>
          </a:p>
          <a:p>
            <a:pPr lvl="0"/>
            <a:r>
              <a:rPr lang="en-US" dirty="0"/>
              <a:t>What did you think when the supervisee said his or her culture is X, when yours is Y?</a:t>
            </a:r>
          </a:p>
          <a:p>
            <a:pPr lvl="0"/>
            <a:r>
              <a:rPr lang="en-US" dirty="0"/>
              <a:t>How did you feel about this difference?</a:t>
            </a:r>
          </a:p>
          <a:p>
            <a:r>
              <a:rPr lang="en-US" dirty="0"/>
              <a:t>What did you do in response to this difference</a:t>
            </a:r>
            <a:r>
              <a:rPr lang="en-US" dirty="0" smtClean="0"/>
              <a:t>? (Martinez-Salazar, M.D. (n.d.). </a:t>
            </a:r>
            <a:r>
              <a:rPr lang="en-US" i="1" dirty="0" smtClean="0"/>
              <a:t>Qualified Clinical Supervision Training).</a:t>
            </a:r>
            <a:r>
              <a:rPr lang="en-US" dirty="0" smtClean="0"/>
              <a:t>  </a:t>
            </a:r>
          </a:p>
          <a:p>
            <a:pPr lvl="0"/>
            <a:endParaRPr lang="en-US" dirty="0" smtClean="0"/>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Florida Qualified Supervisor and Multiculturalism</a:t>
            </a:r>
            <a:endParaRPr lang="en-US" dirty="0"/>
          </a:p>
        </p:txBody>
      </p:sp>
      <p:sp>
        <p:nvSpPr>
          <p:cNvPr id="3" name="Content Placeholder 2"/>
          <p:cNvSpPr>
            <a:spLocks noGrp="1"/>
          </p:cNvSpPr>
          <p:nvPr>
            <p:ph idx="1"/>
          </p:nvPr>
        </p:nvSpPr>
        <p:spPr/>
        <p:txBody>
          <a:bodyPr>
            <a:normAutofit fontScale="55000" lnSpcReduction="20000"/>
          </a:bodyPr>
          <a:lstStyle/>
          <a:p>
            <a:r>
              <a:rPr lang="en-US" b="1" dirty="0"/>
              <a:t>Constantine (2003) suggests that supervisors can use the following questions with supervisees:</a:t>
            </a:r>
            <a:endParaRPr lang="en-US" dirty="0"/>
          </a:p>
          <a:p>
            <a:pPr lvl="0"/>
            <a:r>
              <a:rPr lang="en-US" dirty="0"/>
              <a:t>What demographic variables do you use to identify </a:t>
            </a:r>
            <a:r>
              <a:rPr lang="en-US" dirty="0" smtClean="0"/>
              <a:t>yourself?</a:t>
            </a:r>
          </a:p>
          <a:p>
            <a:pPr lvl="0">
              <a:buNone/>
            </a:pPr>
            <a:endParaRPr lang="en-US" dirty="0" smtClean="0"/>
          </a:p>
          <a:p>
            <a:pPr lvl="0"/>
            <a:r>
              <a:rPr lang="en-US" dirty="0"/>
              <a:t>What worldviews (e.g., values, assumptions, and biases) do you bring to supervision based on your cultural </a:t>
            </a:r>
            <a:r>
              <a:rPr lang="en-US" dirty="0" smtClean="0"/>
              <a:t>identities?</a:t>
            </a:r>
          </a:p>
          <a:p>
            <a:pPr lvl="0"/>
            <a:endParaRPr lang="en-US" dirty="0" smtClean="0"/>
          </a:p>
          <a:p>
            <a:pPr lvl="0"/>
            <a:r>
              <a:rPr lang="en-US" dirty="0"/>
              <a:t>What struggles and challenges have you faced working with clients who were from different cultures than your own?</a:t>
            </a:r>
          </a:p>
          <a:p>
            <a:pPr>
              <a:buNone/>
            </a:pPr>
            <a:r>
              <a:rPr lang="en-US" dirty="0"/>
              <a:t> </a:t>
            </a:r>
          </a:p>
          <a:p>
            <a:pPr lvl="0"/>
            <a:r>
              <a:rPr lang="en-US" dirty="0"/>
              <a:t>Beyond self-examination, supervisors will want continuing education classes, workshops, and conferences that address cultural competence and other contextual factors.</a:t>
            </a:r>
          </a:p>
          <a:p>
            <a:pPr>
              <a:buNone/>
            </a:pPr>
            <a:r>
              <a:rPr lang="en-US" dirty="0"/>
              <a:t> </a:t>
            </a:r>
          </a:p>
          <a:p>
            <a:pPr lvl="0"/>
            <a:r>
              <a:rPr lang="en-US" dirty="0"/>
              <a:t>Community resources, such as community leaders, elders, and healers can contribute to your understanding of the culture your organization serves.</a:t>
            </a: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Florida Qualified Supervisors and Multiculturalism</a:t>
            </a:r>
            <a:endParaRPr lang="en-US" dirty="0"/>
          </a:p>
        </p:txBody>
      </p:sp>
      <p:sp>
        <p:nvSpPr>
          <p:cNvPr id="3" name="Content Placeholder 2"/>
          <p:cNvSpPr>
            <a:spLocks noGrp="1"/>
          </p:cNvSpPr>
          <p:nvPr>
            <p:ph idx="1"/>
          </p:nvPr>
        </p:nvSpPr>
        <p:spPr/>
        <p:txBody>
          <a:bodyPr>
            <a:normAutofit fontScale="62500" lnSpcReduction="20000"/>
          </a:bodyPr>
          <a:lstStyle/>
          <a:p>
            <a:pPr lvl="0"/>
            <a:r>
              <a:rPr lang="en-US" dirty="0"/>
              <a:t>Supervisors (and counselors) should participate in multicultural activities, such as community events, discussion groups, religious festivals, and other ceremonies</a:t>
            </a:r>
            <a:r>
              <a:rPr lang="en-US" dirty="0" smtClean="0"/>
              <a:t>.</a:t>
            </a:r>
          </a:p>
          <a:p>
            <a:pPr lvl="0">
              <a:buNone/>
            </a:pPr>
            <a:endParaRPr lang="en-US" dirty="0" smtClean="0"/>
          </a:p>
          <a:p>
            <a:pPr lvl="0"/>
            <a:r>
              <a:rPr lang="en-US" dirty="0"/>
              <a:t>The supervisory relationship includes an inherent power differential, and it is important to pay attention to this disparity, particularly when the supervisee and the supervisor are from different cultural groups.</a:t>
            </a:r>
          </a:p>
          <a:p>
            <a:pPr>
              <a:buNone/>
            </a:pPr>
            <a:r>
              <a:rPr lang="en-US" dirty="0"/>
              <a:t> </a:t>
            </a:r>
          </a:p>
          <a:p>
            <a:pPr lvl="0"/>
            <a:r>
              <a:rPr lang="en-US" dirty="0"/>
              <a:t>A potential for the misuse of that power exists at all times but especially when working with supervisees and clients within multicultural contexts. </a:t>
            </a:r>
          </a:p>
          <a:p>
            <a:pPr>
              <a:buNone/>
            </a:pPr>
            <a:r>
              <a:rPr lang="en-US" dirty="0"/>
              <a:t> </a:t>
            </a:r>
          </a:p>
          <a:p>
            <a:pPr lvl="0"/>
            <a:r>
              <a:rPr lang="en-US" dirty="0"/>
              <a:t>When the supervisee is from a minority population and the supervisor is from a majority population, the differential can be </a:t>
            </a:r>
            <a:r>
              <a:rPr lang="en-US" dirty="0" smtClean="0"/>
              <a:t>exaggerated (Martinez-Salazar, M.D. (n.d.). </a:t>
            </a:r>
            <a:r>
              <a:rPr lang="en-US" i="1" dirty="0" smtClean="0"/>
              <a:t>Qualified Clinical Supervision Training).</a:t>
            </a:r>
            <a:r>
              <a:rPr lang="en-US" dirty="0" smtClean="0"/>
              <a:t> </a:t>
            </a:r>
          </a:p>
          <a:p>
            <a:pPr>
              <a:buNone/>
            </a:pPr>
            <a:r>
              <a:rPr lang="en-US" dirty="0"/>
              <a:t> </a:t>
            </a:r>
            <a:endParaRPr lang="en-US" dirty="0" smtClean="0"/>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Florida Qualified Supervisors and Multiculturalism</a:t>
            </a:r>
            <a:endParaRPr lang="en-US" dirty="0"/>
          </a:p>
        </p:txBody>
      </p:sp>
      <p:sp>
        <p:nvSpPr>
          <p:cNvPr id="3" name="Content Placeholder 2"/>
          <p:cNvSpPr>
            <a:spLocks noGrp="1"/>
          </p:cNvSpPr>
          <p:nvPr>
            <p:ph idx="1"/>
          </p:nvPr>
        </p:nvSpPr>
        <p:spPr/>
        <p:txBody>
          <a:bodyPr>
            <a:normAutofit fontScale="77500" lnSpcReduction="20000"/>
          </a:bodyPr>
          <a:lstStyle/>
          <a:p>
            <a:pPr lvl="0"/>
            <a:r>
              <a:rPr lang="en-US" dirty="0" smtClean="0"/>
              <a:t>You will want to prevent institutional discrimination from affecting the quality of supervision. The same is true when the supervisee is gay and the supervisor is heterosexual, or the counselor is non-degreed and the supervisor has an advanced degree, or a female supervisee with a male supervisor, and so on.</a:t>
            </a:r>
          </a:p>
          <a:p>
            <a:pPr>
              <a:buNone/>
            </a:pPr>
            <a:r>
              <a:rPr lang="en-US" dirty="0" smtClean="0"/>
              <a:t> </a:t>
            </a:r>
          </a:p>
          <a:p>
            <a:pPr lvl="0"/>
            <a:r>
              <a:rPr lang="en-US" dirty="0" smtClean="0"/>
              <a:t>In the reverse situations, where the supervisor is from a minority group and the supervisee from the majority group, the difference should be discussed as well (Martinez-Salazar, M.D. (n.d.). </a:t>
            </a:r>
            <a:r>
              <a:rPr lang="en-US" i="1" dirty="0" smtClean="0"/>
              <a:t>Qualified Clinical Supervision Training).</a:t>
            </a:r>
            <a:r>
              <a:rPr lang="en-US" dirty="0" smtClean="0"/>
              <a:t> </a:t>
            </a:r>
          </a:p>
          <a:p>
            <a:pPr>
              <a:buNone/>
            </a:pPr>
            <a:r>
              <a:rPr lang="en-US" b="1" dirty="0" smtClean="0"/>
              <a:t> </a:t>
            </a:r>
            <a:endParaRPr lang="en-US" dirty="0" smtClean="0"/>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Florida Qualified Supervisors and Multiculturalism</a:t>
            </a:r>
            <a:endParaRPr lang="en-US" dirty="0"/>
          </a:p>
        </p:txBody>
      </p:sp>
      <p:sp>
        <p:nvSpPr>
          <p:cNvPr id="3" name="Content Placeholder 2"/>
          <p:cNvSpPr>
            <a:spLocks noGrp="1"/>
          </p:cNvSpPr>
          <p:nvPr>
            <p:ph idx="1"/>
          </p:nvPr>
        </p:nvSpPr>
        <p:spPr/>
        <p:txBody>
          <a:bodyPr>
            <a:normAutofit fontScale="62500" lnSpcReduction="20000"/>
          </a:bodyPr>
          <a:lstStyle/>
          <a:p>
            <a:r>
              <a:rPr lang="en-US" b="1" dirty="0"/>
              <a:t>Supervisors must:</a:t>
            </a:r>
            <a:endParaRPr lang="en-US" dirty="0"/>
          </a:p>
          <a:p>
            <a:pPr lvl="0"/>
            <a:r>
              <a:rPr lang="en-US" dirty="0"/>
              <a:t>Explore multicultural dynamics in the supervisory relationship</a:t>
            </a:r>
          </a:p>
          <a:p>
            <a:pPr lvl="0"/>
            <a:r>
              <a:rPr lang="en-US" dirty="0"/>
              <a:t>Include multicultural competencies in the supervisory agreement</a:t>
            </a:r>
          </a:p>
          <a:p>
            <a:pPr lvl="0"/>
            <a:r>
              <a:rPr lang="en-US" dirty="0"/>
              <a:t>Assist supervisee in developing cultural self-awareness</a:t>
            </a:r>
          </a:p>
          <a:p>
            <a:pPr lvl="0"/>
            <a:r>
              <a:rPr lang="en-US" dirty="0"/>
              <a:t>Accept their limits as a multicultural supervisor</a:t>
            </a:r>
          </a:p>
          <a:p>
            <a:pPr lvl="0"/>
            <a:r>
              <a:rPr lang="en-US" dirty="0"/>
              <a:t>Model cultural sensitivity</a:t>
            </a:r>
          </a:p>
          <a:p>
            <a:pPr lvl="0"/>
            <a:r>
              <a:rPr lang="en-US" dirty="0"/>
              <a:t>Accept the responsibility to provide knowledge about cultural diversity</a:t>
            </a:r>
          </a:p>
          <a:p>
            <a:pPr lvl="0"/>
            <a:r>
              <a:rPr lang="en-US" dirty="0"/>
              <a:t>Teach and model multicultural sensitivity in assessment</a:t>
            </a:r>
          </a:p>
          <a:p>
            <a:pPr lvl="0"/>
            <a:r>
              <a:rPr lang="en-US" dirty="0"/>
              <a:t>Provide the opportunity for multicultural case conceptualization</a:t>
            </a:r>
          </a:p>
          <a:p>
            <a:pPr lvl="0"/>
            <a:r>
              <a:rPr lang="en-US" dirty="0"/>
              <a:t>Promote culturally appropriate interventions</a:t>
            </a:r>
          </a:p>
          <a:p>
            <a:pPr lvl="0"/>
            <a:r>
              <a:rPr lang="en-US" dirty="0"/>
              <a:t>Model social </a:t>
            </a:r>
            <a:r>
              <a:rPr lang="en-US" dirty="0" smtClean="0"/>
              <a:t>advocacy (Martinez-Salazar, M.D. (n.d.). </a:t>
            </a:r>
            <a:r>
              <a:rPr lang="en-US" i="1" dirty="0" smtClean="0"/>
              <a:t>Qualified Clinical Supervision Training).</a:t>
            </a:r>
            <a:r>
              <a:rPr lang="en-US" dirty="0" smtClean="0"/>
              <a:t> </a:t>
            </a:r>
          </a:p>
          <a:p>
            <a:pPr>
              <a:buNone/>
            </a:pPr>
            <a:r>
              <a:rPr lang="en-US" b="1" dirty="0" smtClean="0"/>
              <a:t> </a:t>
            </a:r>
            <a:endParaRPr lang="en-US" dirty="0" smtClean="0"/>
          </a:p>
          <a:p>
            <a:pPr lvl="0"/>
            <a:endParaRPr lang="en-US" dirty="0" smtClean="0"/>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Contextual Variables that May Influence Supervision</a:t>
            </a:r>
            <a:endParaRPr lang="en-US" dirty="0"/>
          </a:p>
        </p:txBody>
      </p:sp>
      <p:sp>
        <p:nvSpPr>
          <p:cNvPr id="3" name="Content Placeholder 2"/>
          <p:cNvSpPr>
            <a:spLocks noGrp="1"/>
          </p:cNvSpPr>
          <p:nvPr>
            <p:ph idx="1"/>
          </p:nvPr>
        </p:nvSpPr>
        <p:spPr/>
        <p:txBody>
          <a:bodyPr>
            <a:normAutofit fontScale="62500" lnSpcReduction="20000"/>
          </a:bodyPr>
          <a:lstStyle/>
          <a:p>
            <a:r>
              <a:rPr lang="en-US" b="1" dirty="0"/>
              <a:t>Gender (stereotypes, power, sexual attraction)</a:t>
            </a:r>
            <a:endParaRPr lang="en-US" dirty="0" smtClean="0"/>
          </a:p>
          <a:p>
            <a:pPr>
              <a:buNone/>
            </a:pPr>
            <a:endParaRPr lang="en-US" dirty="0" smtClean="0"/>
          </a:p>
          <a:p>
            <a:r>
              <a:rPr lang="en-US" dirty="0"/>
              <a:t>Gender is most often cited as central to power relations in supervision. Problematic dual relationships between supervisors and interns should be avoided at all costs</a:t>
            </a:r>
          </a:p>
          <a:p>
            <a:pPr>
              <a:buNone/>
            </a:pPr>
            <a:r>
              <a:rPr lang="en-US" dirty="0"/>
              <a:t> </a:t>
            </a:r>
          </a:p>
          <a:p>
            <a:r>
              <a:rPr lang="en-US" b="1" dirty="0"/>
              <a:t>Examples of such include:</a:t>
            </a:r>
            <a:endParaRPr lang="en-US" dirty="0"/>
          </a:p>
          <a:p>
            <a:pPr lvl="0"/>
            <a:r>
              <a:rPr lang="en-US" dirty="0"/>
              <a:t>Intimate relationships (sexual and non-sexual)</a:t>
            </a:r>
          </a:p>
          <a:p>
            <a:pPr lvl="0"/>
            <a:r>
              <a:rPr lang="en-US" dirty="0"/>
              <a:t>Therapeutic relationships, wherein the supervisor becomes the counselor’s therapist.</a:t>
            </a:r>
          </a:p>
          <a:p>
            <a:pPr lvl="0"/>
            <a:r>
              <a:rPr lang="en-US" dirty="0"/>
              <a:t>Sexual involvement between the supervisor and supervisee which can include sexual attraction, harassment, consensual (but hidden) sexual relationships, or intimate romantic </a:t>
            </a:r>
            <a:r>
              <a:rPr lang="en-US" dirty="0" smtClean="0"/>
              <a:t>relationships advocacy (Martinez-Salazar, M.D. (n.d.). </a:t>
            </a:r>
            <a:r>
              <a:rPr lang="en-US" i="1" dirty="0" smtClean="0"/>
              <a:t>Qualified Clinical Supervision Training).</a:t>
            </a:r>
            <a:r>
              <a:rPr lang="en-US" dirty="0" smtClean="0"/>
              <a:t> </a:t>
            </a:r>
          </a:p>
          <a:p>
            <a:pPr>
              <a:buNone/>
            </a:pPr>
            <a:r>
              <a:rPr lang="en-US" b="1" dirty="0" smtClean="0"/>
              <a:t> </a:t>
            </a:r>
            <a:endParaRPr lang="en-US" dirty="0" smtClean="0"/>
          </a:p>
          <a:p>
            <a:pPr lvl="0"/>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Four Goals for Supervision in the State of Florida</a:t>
            </a:r>
            <a:endParaRPr lang="en-US" dirty="0"/>
          </a:p>
        </p:txBody>
      </p:sp>
      <p:sp>
        <p:nvSpPr>
          <p:cNvPr id="3" name="Content Placeholder 2"/>
          <p:cNvSpPr>
            <a:spLocks noGrp="1"/>
          </p:cNvSpPr>
          <p:nvPr>
            <p:ph idx="1"/>
          </p:nvPr>
        </p:nvSpPr>
        <p:spPr/>
        <p:txBody>
          <a:bodyPr>
            <a:normAutofit fontScale="85000" lnSpcReduction="10000"/>
          </a:bodyPr>
          <a:lstStyle/>
          <a:p>
            <a:r>
              <a:rPr lang="en-US" dirty="0"/>
              <a:t>There are four goals for supervision in the State of Florida:</a:t>
            </a:r>
          </a:p>
          <a:p>
            <a:pPr lvl="0"/>
            <a:r>
              <a:rPr lang="en-US" dirty="0"/>
              <a:t>Promoting supervisee growth and development</a:t>
            </a:r>
          </a:p>
          <a:p>
            <a:pPr lvl="0"/>
            <a:r>
              <a:rPr lang="en-US" dirty="0"/>
              <a:t>Protecting the welfare of the client</a:t>
            </a:r>
          </a:p>
          <a:p>
            <a:pPr lvl="0"/>
            <a:r>
              <a:rPr lang="en-US" dirty="0"/>
              <a:t>Monitoring supervisee performance and </a:t>
            </a:r>
            <a:r>
              <a:rPr lang="en-US" dirty="0" err="1"/>
              <a:t>gatekeeping</a:t>
            </a:r>
            <a:r>
              <a:rPr lang="en-US" dirty="0"/>
              <a:t> for the profession</a:t>
            </a:r>
          </a:p>
          <a:p>
            <a:r>
              <a:rPr lang="en-US" dirty="0"/>
              <a:t>Empowering the supervisee to elf-supervise and carry out these goals as an independent </a:t>
            </a:r>
            <a:r>
              <a:rPr lang="en-US" dirty="0" smtClean="0"/>
              <a:t>professional</a:t>
            </a:r>
          </a:p>
          <a:p>
            <a:r>
              <a:rPr lang="en-US" dirty="0" smtClean="0"/>
              <a:t>(</a:t>
            </a:r>
            <a:r>
              <a:rPr lang="en-US" dirty="0"/>
              <a:t>Corey, G., Haynes, R., Mouton, P. &amp; </a:t>
            </a:r>
            <a:r>
              <a:rPr lang="en-US" dirty="0" err="1"/>
              <a:t>Muratori</a:t>
            </a:r>
            <a:r>
              <a:rPr lang="en-US" dirty="0"/>
              <a:t>, M., 2010). </a:t>
            </a:r>
            <a:endParaRPr lang="en-US" dirty="0" smtClean="0"/>
          </a:p>
          <a:p>
            <a:pPr lvl="0">
              <a:buNone/>
            </a:pP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Contextual Relationships that May Influence Supervision</a:t>
            </a:r>
            <a:endParaRPr lang="en-US" dirty="0"/>
          </a:p>
        </p:txBody>
      </p:sp>
      <p:sp>
        <p:nvSpPr>
          <p:cNvPr id="3" name="Content Placeholder 2"/>
          <p:cNvSpPr>
            <a:spLocks noGrp="1"/>
          </p:cNvSpPr>
          <p:nvPr>
            <p:ph idx="1"/>
          </p:nvPr>
        </p:nvSpPr>
        <p:spPr/>
        <p:txBody>
          <a:bodyPr>
            <a:normAutofit/>
          </a:bodyPr>
          <a:lstStyle/>
          <a:p>
            <a:r>
              <a:rPr lang="en-US" dirty="0"/>
              <a:t>Sexual relationships between supervisors and supervisees and counselors and clients occur far more frequently than one might realize (</a:t>
            </a:r>
            <a:r>
              <a:rPr lang="en-US" dirty="0" err="1"/>
              <a:t>Falvey</a:t>
            </a:r>
            <a:r>
              <a:rPr lang="en-US" dirty="0"/>
              <a:t>, 2002b). In many states, they constitute a legal transgression as well as an ethical </a:t>
            </a:r>
            <a:r>
              <a:rPr lang="en-US" dirty="0" smtClean="0"/>
              <a:t>violation (</a:t>
            </a:r>
            <a:r>
              <a:rPr lang="en-US" dirty="0" err="1" smtClean="0"/>
              <a:t>Falvey</a:t>
            </a:r>
            <a:r>
              <a:rPr lang="en-US" dirty="0" smtClean="0"/>
              <a:t> J.E. (2002) </a:t>
            </a:r>
            <a:r>
              <a:rPr lang="en-US" dirty="0"/>
              <a:t>Managing</a:t>
            </a:r>
            <a:r>
              <a:rPr lang="en-US" dirty="0" smtClean="0"/>
              <a:t> clinical supervision</a:t>
            </a:r>
            <a:r>
              <a:rPr lang="en-US" dirty="0"/>
              <a:t>: Ethical</a:t>
            </a:r>
            <a:r>
              <a:rPr lang="en-US" dirty="0" smtClean="0"/>
              <a:t> practice </a:t>
            </a:r>
            <a:r>
              <a:rPr lang="en-US" dirty="0"/>
              <a:t>and</a:t>
            </a:r>
            <a:r>
              <a:rPr lang="en-US" dirty="0" smtClean="0"/>
              <a:t> legal risk management</a:t>
            </a:r>
            <a:r>
              <a:rPr lang="en-US" dirty="0"/>
              <a:t>. Pacific Grove, </a:t>
            </a:r>
            <a:r>
              <a:rPr lang="en-US" dirty="0" smtClean="0"/>
              <a:t>CA: Brooks</a:t>
            </a:r>
            <a:r>
              <a:rPr lang="en-US" dirty="0"/>
              <a:t>/Cole-Thomson </a:t>
            </a:r>
            <a:r>
              <a:rPr lang="en-US" dirty="0" smtClean="0"/>
              <a:t>Learning).</a:t>
            </a:r>
            <a:endParaRPr lang="en-US" dirty="0"/>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Contextual Variables that May Influence Supervision: Power and Economics</a:t>
            </a:r>
            <a:endParaRPr lang="en-US" sz="3600" dirty="0"/>
          </a:p>
        </p:txBody>
      </p:sp>
      <p:sp>
        <p:nvSpPr>
          <p:cNvPr id="3" name="Content Placeholder 2"/>
          <p:cNvSpPr>
            <a:spLocks noGrp="1"/>
          </p:cNvSpPr>
          <p:nvPr>
            <p:ph idx="1"/>
          </p:nvPr>
        </p:nvSpPr>
        <p:spPr/>
        <p:txBody>
          <a:bodyPr>
            <a:normAutofit fontScale="55000" lnSpcReduction="20000"/>
          </a:bodyPr>
          <a:lstStyle/>
          <a:p>
            <a:r>
              <a:rPr lang="en-US" dirty="0"/>
              <a:t>There are many possible aspects of power, such as power potential or power realization; individual power or social power; and power-over or power-with other individuals.</a:t>
            </a:r>
            <a:endParaRPr lang="en-US" dirty="0" smtClean="0"/>
          </a:p>
          <a:p>
            <a:pPr>
              <a:buNone/>
            </a:pPr>
            <a:endParaRPr lang="en-US" dirty="0" smtClean="0"/>
          </a:p>
          <a:p>
            <a:r>
              <a:rPr lang="en-US" b="1" dirty="0"/>
              <a:t>“Power” may include:</a:t>
            </a:r>
            <a:endParaRPr lang="en-US" dirty="0"/>
          </a:p>
          <a:p>
            <a:r>
              <a:rPr lang="en-US" b="1" dirty="0"/>
              <a:t>	</a:t>
            </a:r>
            <a:r>
              <a:rPr lang="en-US" dirty="0"/>
              <a:t>control 	dependence	knowledge	potential	ability		influence</a:t>
            </a:r>
          </a:p>
          <a:p>
            <a:pPr>
              <a:buNone/>
            </a:pPr>
            <a:r>
              <a:rPr lang="en-US" dirty="0"/>
              <a:t> </a:t>
            </a:r>
          </a:p>
          <a:p>
            <a:r>
              <a:rPr lang="en-US" dirty="0"/>
              <a:t>Power is an element in relationships that cannot be ignored. The role of power in relationships began to be explored in sociology, family theory, and feminism starting in the mid-1900s. therefore, an examination of power in the clinical supervisory relationship is crucial. The supervisory relationship can have a dramatic impact on participants in the relationship and, in turn, impact on clients and their therapeutic outcomes (Lee, 1997).</a:t>
            </a:r>
          </a:p>
          <a:p>
            <a:pPr>
              <a:buNone/>
            </a:pPr>
            <a:r>
              <a:rPr lang="en-US" dirty="0"/>
              <a:t> </a:t>
            </a:r>
          </a:p>
          <a:p>
            <a:r>
              <a:rPr lang="en-US" dirty="0"/>
              <a:t>Power, gender, status, and roles are intertwined in the supervisory relationship, yet how supervisors and supervisee experience these factors remains largely unexplored (</a:t>
            </a:r>
            <a:r>
              <a:rPr lang="en-US" dirty="0" err="1"/>
              <a:t>Sprenkle</a:t>
            </a:r>
            <a:r>
              <a:rPr lang="en-US" dirty="0"/>
              <a:t>, 1999).</a:t>
            </a:r>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Contextual Variables that May Influence Supervision: Power and Economics</a:t>
            </a:r>
            <a:endParaRPr lang="en-US" sz="3600" dirty="0"/>
          </a:p>
        </p:txBody>
      </p:sp>
      <p:sp>
        <p:nvSpPr>
          <p:cNvPr id="3" name="Content Placeholder 2"/>
          <p:cNvSpPr>
            <a:spLocks noGrp="1"/>
          </p:cNvSpPr>
          <p:nvPr>
            <p:ph idx="1"/>
          </p:nvPr>
        </p:nvSpPr>
        <p:spPr/>
        <p:txBody>
          <a:bodyPr>
            <a:normAutofit fontScale="70000" lnSpcReduction="20000"/>
          </a:bodyPr>
          <a:lstStyle/>
          <a:p>
            <a:r>
              <a:rPr lang="en-US" dirty="0"/>
              <a:t>Ethical dilemmas and difficulties may arise when supervisors fail to consider the power they hold over supervisees (Martinez, Davis, &amp; Dahl, 1999); a lack of awareness of one’s power may lead to abuses of power by supervisors (</a:t>
            </a:r>
            <a:r>
              <a:rPr lang="en-US" dirty="0" err="1"/>
              <a:t>Kurpius</a:t>
            </a:r>
            <a:r>
              <a:rPr lang="en-US" dirty="0"/>
              <a:t>, Gibson, Lewis, &amp; </a:t>
            </a:r>
            <a:r>
              <a:rPr lang="en-US" dirty="0" err="1"/>
              <a:t>Corbet</a:t>
            </a:r>
            <a:r>
              <a:rPr lang="en-US" dirty="0"/>
              <a:t>, 1991).</a:t>
            </a:r>
            <a:endParaRPr lang="en-US" dirty="0" smtClean="0"/>
          </a:p>
          <a:p>
            <a:pPr>
              <a:buNone/>
            </a:pPr>
            <a:endParaRPr lang="en-US" dirty="0" smtClean="0"/>
          </a:p>
          <a:p>
            <a:r>
              <a:rPr lang="en-US" dirty="0"/>
              <a:t>Supervisees are often more aware of the power differentials in the supervision that supervisors (Porter, 1985). The fear of supervisors’ abuse of power has been shown to relate to the supervisees’ withholding information in supervision, possibly harming clients (Emerson, 1996; </a:t>
            </a:r>
            <a:r>
              <a:rPr lang="en-US" dirty="0" err="1"/>
              <a:t>Landany</a:t>
            </a:r>
            <a:r>
              <a:rPr lang="en-US" dirty="0"/>
              <a:t> et al., 1996).</a:t>
            </a:r>
            <a:endParaRPr lang="en-US" dirty="0" smtClean="0"/>
          </a:p>
          <a:p>
            <a:pPr>
              <a:buNone/>
            </a:pPr>
            <a:endParaRPr lang="en-US" dirty="0" smtClean="0"/>
          </a:p>
          <a:p>
            <a:r>
              <a:rPr lang="en-US" dirty="0"/>
              <a:t>Supervisors need to carry heightened awareness of their power, particularly in training institutions in which supervisors are involved in dual relationships (Fine &amp; Turner, 1997; </a:t>
            </a:r>
            <a:r>
              <a:rPr lang="en-US" dirty="0" err="1"/>
              <a:t>Martines</a:t>
            </a:r>
            <a:r>
              <a:rPr lang="en-US" dirty="0"/>
              <a:t> et al., 1999; Nelson, 1991)</a:t>
            </a:r>
            <a:r>
              <a:rPr lang="en-US" dirty="0" smtClean="0"/>
              <a:t>. </a:t>
            </a:r>
            <a:endParaRPr lang="en-US" dirty="0"/>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Supervisors can abuse power in a variety of ways:</a:t>
            </a:r>
            <a:endParaRPr lang="en-US" dirty="0"/>
          </a:p>
        </p:txBody>
      </p:sp>
      <p:sp>
        <p:nvSpPr>
          <p:cNvPr id="3" name="Content Placeholder 2"/>
          <p:cNvSpPr>
            <a:spLocks noGrp="1"/>
          </p:cNvSpPr>
          <p:nvPr>
            <p:ph idx="1"/>
          </p:nvPr>
        </p:nvSpPr>
        <p:spPr/>
        <p:txBody>
          <a:bodyPr>
            <a:normAutofit/>
          </a:bodyPr>
          <a:lstStyle/>
          <a:p>
            <a:pPr lvl="0"/>
            <a:r>
              <a:rPr lang="en-US" dirty="0" smtClean="0"/>
              <a:t>Boundary </a:t>
            </a:r>
            <a:r>
              <a:rPr lang="en-US" dirty="0" smtClean="0"/>
              <a:t>violations are a common form of power abuse by supervisors (</a:t>
            </a:r>
            <a:r>
              <a:rPr lang="en-US" dirty="0" err="1" smtClean="0"/>
              <a:t>ie</a:t>
            </a:r>
            <a:r>
              <a:rPr lang="en-US" dirty="0" smtClean="0"/>
              <a:t>. Forcing supervisee self-disclosure, providing therapy to a supervisee, and sexual contact/harassment)</a:t>
            </a:r>
          </a:p>
          <a:p>
            <a:pPr lvl="0"/>
            <a:r>
              <a:rPr lang="en-US" dirty="0" smtClean="0"/>
              <a:t>Over-focusing on supervisee mistakes</a:t>
            </a:r>
          </a:p>
          <a:p>
            <a:pPr lvl="0"/>
            <a:r>
              <a:rPr lang="en-US" dirty="0" err="1" smtClean="0"/>
              <a:t>Psychopathologizing</a:t>
            </a:r>
            <a:r>
              <a:rPr lang="en-US" dirty="0" smtClean="0"/>
              <a:t> the supervisee</a:t>
            </a:r>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Supervisors can abuse power in a variety of ways:</a:t>
            </a:r>
            <a:endParaRPr lang="en-US" dirty="0"/>
          </a:p>
        </p:txBody>
      </p:sp>
      <p:sp>
        <p:nvSpPr>
          <p:cNvPr id="3" name="Content Placeholder 2"/>
          <p:cNvSpPr>
            <a:spLocks noGrp="1"/>
          </p:cNvSpPr>
          <p:nvPr>
            <p:ph idx="1"/>
          </p:nvPr>
        </p:nvSpPr>
        <p:spPr/>
        <p:txBody>
          <a:bodyPr>
            <a:normAutofit lnSpcReduction="10000"/>
          </a:bodyPr>
          <a:lstStyle/>
          <a:p>
            <a:pPr lvl="0"/>
            <a:r>
              <a:rPr lang="en-US" dirty="0" smtClean="0"/>
              <a:t>Verbally attacking supervisee</a:t>
            </a:r>
          </a:p>
          <a:p>
            <a:pPr lvl="0"/>
            <a:r>
              <a:rPr lang="en-US" dirty="0" smtClean="0"/>
              <a:t>Assigning an excessive caseload to a supervisee without adequate supervision</a:t>
            </a:r>
          </a:p>
          <a:p>
            <a:pPr lvl="0"/>
            <a:r>
              <a:rPr lang="en-US" dirty="0" smtClean="0"/>
              <a:t>Using supervision to meet a supervisor’s needs</a:t>
            </a:r>
          </a:p>
          <a:p>
            <a:pPr lvl="0"/>
            <a:r>
              <a:rPr lang="en-US" dirty="0" smtClean="0"/>
              <a:t>Forcing supervisees to adhere to a supervisor’s theoretical framework</a:t>
            </a:r>
          </a:p>
          <a:p>
            <a:r>
              <a:rPr lang="en-US" dirty="0" smtClean="0"/>
              <a:t>Source: Emerson, 1996; Porter, 1985; Porter &amp; Vasquez, 1997</a:t>
            </a:r>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Power can enhance the supervisory relationship:</a:t>
            </a:r>
            <a:endParaRPr lang="en-US" dirty="0"/>
          </a:p>
        </p:txBody>
      </p:sp>
      <p:sp>
        <p:nvSpPr>
          <p:cNvPr id="3" name="Content Placeholder 2"/>
          <p:cNvSpPr>
            <a:spLocks noGrp="1"/>
          </p:cNvSpPr>
          <p:nvPr>
            <p:ph idx="1"/>
          </p:nvPr>
        </p:nvSpPr>
        <p:spPr/>
        <p:txBody>
          <a:bodyPr>
            <a:normAutofit fontScale="77500" lnSpcReduction="20000"/>
          </a:bodyPr>
          <a:lstStyle/>
          <a:p>
            <a:pPr lvl="0"/>
            <a:r>
              <a:rPr lang="en-US" dirty="0" smtClean="0"/>
              <a:t>Supervisors </a:t>
            </a:r>
            <a:r>
              <a:rPr lang="en-US" dirty="0" smtClean="0"/>
              <a:t>can use power to teach supervisees about relationship dynamics</a:t>
            </a:r>
          </a:p>
          <a:p>
            <a:pPr lvl="0"/>
            <a:r>
              <a:rPr lang="en-US" dirty="0" smtClean="0"/>
              <a:t>Supervisors can model appropriate uses of power, which can contribute to the development of a trusting relationship with supervisees</a:t>
            </a:r>
          </a:p>
          <a:p>
            <a:pPr lvl="0"/>
            <a:r>
              <a:rPr lang="en-US" dirty="0" smtClean="0"/>
              <a:t>Appropriate uses of power include mutual evaluations of the supervisory relationship, building upon supervisee’s strengths and competencies, and understanding that supervisees must expose weaknesses and are therefore vulnerable</a:t>
            </a:r>
          </a:p>
          <a:p>
            <a:r>
              <a:rPr lang="en-US" dirty="0" smtClean="0"/>
              <a:t>Source: Porter, 1985; Wheeler et al., 1986; </a:t>
            </a:r>
            <a:r>
              <a:rPr lang="en-US" dirty="0" err="1" smtClean="0"/>
              <a:t>Salvendy</a:t>
            </a:r>
            <a:r>
              <a:rPr lang="en-US" dirty="0" smtClean="0"/>
              <a:t>, 1993; </a:t>
            </a:r>
            <a:r>
              <a:rPr lang="en-US" dirty="0" err="1" smtClean="0"/>
              <a:t>Tuckman</a:t>
            </a:r>
            <a:r>
              <a:rPr lang="en-US" dirty="0" smtClean="0"/>
              <a:t>, 1996; Kaiser, 1992</a:t>
            </a:r>
          </a:p>
          <a:p>
            <a:pPr>
              <a:buNone/>
            </a:pPr>
            <a:r>
              <a:rPr lang="en-US" dirty="0" smtClean="0"/>
              <a:t> </a:t>
            </a:r>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Florida Qualified Supervisors and Feedback</a:t>
            </a:r>
            <a:endParaRPr lang="en-US" dirty="0"/>
          </a:p>
        </p:txBody>
      </p:sp>
      <p:sp>
        <p:nvSpPr>
          <p:cNvPr id="3" name="Content Placeholder 2"/>
          <p:cNvSpPr>
            <a:spLocks noGrp="1"/>
          </p:cNvSpPr>
          <p:nvPr>
            <p:ph idx="1"/>
          </p:nvPr>
        </p:nvSpPr>
        <p:spPr/>
        <p:txBody>
          <a:bodyPr>
            <a:normAutofit fontScale="85000" lnSpcReduction="10000"/>
          </a:bodyPr>
          <a:lstStyle/>
          <a:p>
            <a:r>
              <a:rPr lang="en-US" b="1" dirty="0" smtClean="0"/>
              <a:t>Feedback</a:t>
            </a:r>
            <a:endParaRPr lang="en-US" dirty="0" smtClean="0"/>
          </a:p>
          <a:p>
            <a:pPr lvl="0"/>
            <a:r>
              <a:rPr lang="en-US" dirty="0" smtClean="0"/>
              <a:t>This feature is vital to learning and establishing competency as a counseling professional</a:t>
            </a:r>
          </a:p>
          <a:p>
            <a:pPr lvl="0"/>
            <a:r>
              <a:rPr lang="en-US" dirty="0" smtClean="0"/>
              <a:t>The nature and tone of feedback in supervision can positively or negatively interplay with the supervisees' confidence and satisfaction with supervision.</a:t>
            </a:r>
          </a:p>
          <a:p>
            <a:pPr lvl="0"/>
            <a:r>
              <a:rPr lang="en-US" dirty="0" smtClean="0"/>
              <a:t>"The best feedback, whether positive or negative, is specific, behavioral, and directly related to the learning goals of supervision rather than to global generalizations about the person" (Campbell, 2006, p.</a:t>
            </a:r>
            <a:r>
              <a:rPr lang="en-US" dirty="0" smtClean="0"/>
              <a:t>1996)</a:t>
            </a:r>
          </a:p>
          <a:p>
            <a:endParaRPr lang="en-US" dirty="0" smtClean="0"/>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Suggestions for corrective </a:t>
            </a:r>
            <a:r>
              <a:rPr lang="en-US" dirty="0" smtClean="0"/>
              <a:t>f</a:t>
            </a:r>
            <a:r>
              <a:rPr lang="en-US" dirty="0" smtClean="0"/>
              <a:t>eedback </a:t>
            </a:r>
            <a:r>
              <a:rPr lang="en-US" dirty="0" smtClean="0"/>
              <a:t>i</a:t>
            </a:r>
            <a:r>
              <a:rPr lang="en-US" dirty="0" smtClean="0"/>
              <a:t>nclude:</a:t>
            </a:r>
            <a:endParaRPr lang="en-US" dirty="0"/>
          </a:p>
        </p:txBody>
      </p:sp>
      <p:sp>
        <p:nvSpPr>
          <p:cNvPr id="3" name="Content Placeholder 2"/>
          <p:cNvSpPr>
            <a:spLocks noGrp="1"/>
          </p:cNvSpPr>
          <p:nvPr>
            <p:ph idx="1"/>
          </p:nvPr>
        </p:nvSpPr>
        <p:spPr/>
        <p:txBody>
          <a:bodyPr>
            <a:normAutofit fontScale="55000" lnSpcReduction="20000"/>
          </a:bodyPr>
          <a:lstStyle/>
          <a:p>
            <a:pPr lvl="0"/>
            <a:r>
              <a:rPr lang="en-US" dirty="0" smtClean="0"/>
              <a:t>Avoid </a:t>
            </a:r>
            <a:r>
              <a:rPr lang="en-US" dirty="0" smtClean="0"/>
              <a:t>feedback that begins with "other people think that you..." "everyone else does...."</a:t>
            </a:r>
          </a:p>
          <a:p>
            <a:pPr lvl="0"/>
            <a:r>
              <a:rPr lang="en-US" dirty="0" smtClean="0"/>
              <a:t>Point out discrepancies that regarding verbal and nonverbal communication.</a:t>
            </a:r>
          </a:p>
          <a:p>
            <a:pPr lvl="0"/>
            <a:r>
              <a:rPr lang="en-US" dirty="0" smtClean="0"/>
              <a:t>Point out discrepancies that regarding stated goals for treatment and action taken </a:t>
            </a:r>
            <a:r>
              <a:rPr lang="en-US" dirty="0" err="1" smtClean="0"/>
              <a:t>by</a:t>
            </a:r>
            <a:r>
              <a:rPr lang="en-US" baseline="30000" dirty="0" err="1" smtClean="0"/>
              <a:t>I</a:t>
            </a:r>
            <a:r>
              <a:rPr lang="en-US" dirty="0" smtClean="0"/>
              <a:t> counselor.</a:t>
            </a:r>
          </a:p>
          <a:p>
            <a:pPr lvl="0"/>
            <a:r>
              <a:rPr lang="en-US" dirty="0" smtClean="0"/>
              <a:t>"Sandwich" your feedback, meaning state the unfavorable feedback between favorable comments.</a:t>
            </a:r>
          </a:p>
          <a:p>
            <a:pPr lvl="0"/>
            <a:r>
              <a:rPr lang="en-US" dirty="0" smtClean="0"/>
              <a:t>Solution-focused approach to feedback would include having the intern state one or two things they liked and didn't like about their approach to a client session.</a:t>
            </a:r>
          </a:p>
          <a:p>
            <a:pPr lvl="0"/>
            <a:r>
              <a:rPr lang="en-US" dirty="0" smtClean="0"/>
              <a:t>"Scale" your questions such as "on a scale from 1 to 10, how would you rate your treatment plan with client </a:t>
            </a:r>
            <a:r>
              <a:rPr lang="en-US" dirty="0" err="1" smtClean="0"/>
              <a:t>x</a:t>
            </a:r>
            <a:r>
              <a:rPr lang="en-US" dirty="0" smtClean="0"/>
              <a:t>". "XYZ formula"-"When you do </a:t>
            </a:r>
            <a:r>
              <a:rPr lang="en-US" dirty="0" err="1" smtClean="0"/>
              <a:t>x</a:t>
            </a:r>
            <a:r>
              <a:rPr lang="en-US" dirty="0" smtClean="0"/>
              <a:t>, I </a:t>
            </a:r>
            <a:r>
              <a:rPr lang="en-US" u="sng" dirty="0" smtClean="0"/>
              <a:t>think</a:t>
            </a:r>
            <a:r>
              <a:rPr lang="en-US" dirty="0" smtClean="0"/>
              <a:t> or feel </a:t>
            </a:r>
            <a:r>
              <a:rPr lang="en-US" dirty="0" err="1" smtClean="0"/>
              <a:t>y</a:t>
            </a:r>
            <a:r>
              <a:rPr lang="en-US" dirty="0" smtClean="0"/>
              <a:t>, and I want you to do </a:t>
            </a:r>
            <a:r>
              <a:rPr lang="en-US" dirty="0" err="1" smtClean="0"/>
              <a:t>z</a:t>
            </a:r>
            <a:r>
              <a:rPr lang="en-US" dirty="0" smtClean="0"/>
              <a:t>" (developed by </a:t>
            </a:r>
            <a:r>
              <a:rPr lang="en-US" dirty="0" err="1" smtClean="0"/>
              <a:t>Haim</a:t>
            </a:r>
            <a:r>
              <a:rPr lang="en-US" dirty="0" smtClean="0"/>
              <a:t> </a:t>
            </a:r>
            <a:r>
              <a:rPr lang="en-US" dirty="0" err="1" smtClean="0"/>
              <a:t>Ginott</a:t>
            </a:r>
            <a:r>
              <a:rPr lang="en-US" dirty="0" smtClean="0"/>
              <a:t>).</a:t>
            </a:r>
          </a:p>
          <a:p>
            <a:pPr lvl="0"/>
            <a:r>
              <a:rPr lang="en-US" dirty="0" smtClean="0"/>
              <a:t>Use metaphors and </a:t>
            </a:r>
            <a:r>
              <a:rPr lang="en-US" dirty="0" smtClean="0"/>
              <a:t>storytelling </a:t>
            </a:r>
            <a:r>
              <a:rPr lang="en-US" dirty="0" smtClean="0"/>
              <a:t>(Martinez-Salazar, M.D. (n.d.). </a:t>
            </a:r>
            <a:r>
              <a:rPr lang="en-US" i="1" dirty="0" smtClean="0"/>
              <a:t>Qualified Clinical Supervision Training).</a:t>
            </a:r>
            <a:r>
              <a:rPr lang="en-US" dirty="0" smtClean="0"/>
              <a:t> </a:t>
            </a:r>
          </a:p>
          <a:p>
            <a:pPr>
              <a:buNone/>
            </a:pPr>
            <a:r>
              <a:rPr lang="en-US" b="1" dirty="0" smtClean="0"/>
              <a:t> </a:t>
            </a:r>
            <a:endParaRPr lang="en-US" dirty="0" smtClean="0"/>
          </a:p>
          <a:p>
            <a:pPr lvl="0"/>
            <a:endParaRPr lang="en-US" dirty="0" smtClean="0"/>
          </a:p>
          <a:p>
            <a:endParaRPr lang="en-US" dirty="0" smtClean="0"/>
          </a:p>
          <a:p>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Florida Qualified Supervisors and Anxiety</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Common cited factor that may lead to problems in supervision</a:t>
            </a:r>
            <a:endParaRPr lang="en-US" dirty="0" smtClean="0"/>
          </a:p>
          <a:p>
            <a:pPr>
              <a:buNone/>
            </a:pPr>
            <a:endParaRPr lang="en-US" dirty="0" smtClean="0"/>
          </a:p>
          <a:p>
            <a:r>
              <a:rPr lang="en-US" dirty="0" smtClean="0"/>
              <a:t>Normalizing anxiety as an inevitable part of supervision is an important aspect of preparing interns for the supervision process (N. Berger &amp; Graff, 1995; S. S. Berger &amp; Buchholz, 1993; Bernard, 1994)</a:t>
            </a:r>
            <a:r>
              <a:rPr lang="en-US" i="1" dirty="0" smtClean="0"/>
              <a:t>.</a:t>
            </a:r>
            <a:r>
              <a:rPr lang="en-US" dirty="0" smtClean="0"/>
              <a:t> </a:t>
            </a:r>
            <a:endParaRPr lang="en-US" dirty="0" smtClean="0"/>
          </a:p>
          <a:p>
            <a:r>
              <a:rPr lang="en-US" dirty="0" err="1" smtClean="0"/>
              <a:t>Liddle</a:t>
            </a:r>
            <a:r>
              <a:rPr lang="en-US" dirty="0" smtClean="0"/>
              <a:t> (1986) identified five possible sources of supervision anxiety: </a:t>
            </a:r>
          </a:p>
          <a:p>
            <a:pPr lvl="0"/>
            <a:r>
              <a:rPr lang="en-US" dirty="0" smtClean="0"/>
              <a:t>Evaluation anxiety</a:t>
            </a:r>
          </a:p>
          <a:p>
            <a:pPr lvl="0"/>
            <a:r>
              <a:rPr lang="en-US" dirty="0" smtClean="0"/>
              <a:t>Performance anxiety</a:t>
            </a:r>
          </a:p>
          <a:p>
            <a:pPr lvl="0"/>
            <a:r>
              <a:rPr lang="en-US" dirty="0" smtClean="0"/>
              <a:t>Personal problems or internal conflicts, </a:t>
            </a:r>
          </a:p>
          <a:p>
            <a:pPr lvl="0"/>
            <a:r>
              <a:rPr lang="en-US" dirty="0" smtClean="0"/>
              <a:t>Deficits in the supervisory relationship</a:t>
            </a:r>
          </a:p>
          <a:p>
            <a:pPr lvl="0"/>
            <a:r>
              <a:rPr lang="en-US" dirty="0" smtClean="0"/>
              <a:t>Fear of negative consequences for trying new or risky counseling </a:t>
            </a:r>
            <a:r>
              <a:rPr lang="en-US" dirty="0" smtClean="0"/>
              <a:t>interventions </a:t>
            </a:r>
            <a:r>
              <a:rPr lang="en-US" dirty="0" smtClean="0"/>
              <a:t>(Martinez-Salazar, M.D. (n.d.). </a:t>
            </a:r>
            <a:r>
              <a:rPr lang="en-US" i="1" dirty="0" smtClean="0"/>
              <a:t>Qualified Clinical Supervision Training).</a:t>
            </a:r>
            <a:r>
              <a:rPr lang="en-US" dirty="0" smtClean="0"/>
              <a:t> </a:t>
            </a:r>
          </a:p>
          <a:p>
            <a:pPr>
              <a:buNone/>
            </a:pPr>
            <a:r>
              <a:rPr lang="en-US" b="1" dirty="0" smtClean="0"/>
              <a:t> </a:t>
            </a:r>
            <a:endParaRPr lang="en-US" dirty="0" smtClean="0"/>
          </a:p>
          <a:p>
            <a:pPr lvl="0"/>
            <a:endParaRPr lang="en-US" dirty="0" smtClean="0"/>
          </a:p>
          <a:p>
            <a:endParaRPr lang="en-US" dirty="0" smtClean="0"/>
          </a:p>
          <a:p>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Anxiety</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Accepting anxiety as a natural part of supervision can make it easier for interns to explore their feelings. Anger, defensiveness, or disinterest can result when not explored.</a:t>
            </a:r>
            <a:endParaRPr lang="en-US" dirty="0" smtClean="0"/>
          </a:p>
          <a:p>
            <a:endParaRPr lang="en-US" dirty="0" smtClean="0"/>
          </a:p>
          <a:p>
            <a:r>
              <a:rPr lang="en-US" u="sng" dirty="0" smtClean="0"/>
              <a:t>Coping strategies </a:t>
            </a:r>
            <a:endParaRPr lang="en-US" dirty="0" smtClean="0"/>
          </a:p>
          <a:p>
            <a:pPr lvl="0"/>
            <a:r>
              <a:rPr lang="en-US" dirty="0" smtClean="0"/>
              <a:t>Cognitive restructuring of counselor self-statements,</a:t>
            </a:r>
          </a:p>
          <a:p>
            <a:pPr lvl="0"/>
            <a:r>
              <a:rPr lang="en-US" dirty="0" smtClean="0"/>
              <a:t>Rehearsing positive self-statements,</a:t>
            </a:r>
          </a:p>
          <a:p>
            <a:pPr lvl="0"/>
            <a:r>
              <a:rPr lang="en-US" dirty="0" smtClean="0"/>
              <a:t>Reframing vulnerability as an opportunity for growth, </a:t>
            </a:r>
          </a:p>
          <a:p>
            <a:pPr lvl="0"/>
            <a:r>
              <a:rPr lang="en-US" dirty="0" smtClean="0"/>
              <a:t>Assessing student strengths,</a:t>
            </a:r>
          </a:p>
          <a:p>
            <a:pPr lvl="0"/>
            <a:r>
              <a:rPr lang="en-US" dirty="0" smtClean="0"/>
              <a:t>Relying on outside social support systems.</a:t>
            </a:r>
          </a:p>
          <a:p>
            <a:r>
              <a:rPr lang="en-US" dirty="0" smtClean="0"/>
              <a:t>Adapted by </a:t>
            </a:r>
            <a:r>
              <a:rPr lang="en-US" dirty="0" err="1" smtClean="0"/>
              <a:t>Liddle</a:t>
            </a:r>
            <a:r>
              <a:rPr lang="en-US" dirty="0" smtClean="0"/>
              <a:t> (1986)</a:t>
            </a:r>
          </a:p>
          <a:p>
            <a:pPr>
              <a:buNone/>
            </a:pPr>
            <a:r>
              <a:rPr lang="en-US" dirty="0" smtClean="0"/>
              <a:t> </a:t>
            </a:r>
          </a:p>
          <a:p>
            <a:pPr>
              <a:buNone/>
            </a:pPr>
            <a:r>
              <a:rPr lang="en-US" dirty="0" smtClean="0"/>
              <a:t> </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Nine Models of Supervision in the State of Florida</a:t>
            </a:r>
            <a:endParaRPr lang="en-US" dirty="0"/>
          </a:p>
        </p:txBody>
      </p:sp>
      <p:sp>
        <p:nvSpPr>
          <p:cNvPr id="3" name="Content Placeholder 2"/>
          <p:cNvSpPr>
            <a:spLocks noGrp="1"/>
          </p:cNvSpPr>
          <p:nvPr>
            <p:ph idx="1"/>
          </p:nvPr>
        </p:nvSpPr>
        <p:spPr/>
        <p:txBody>
          <a:bodyPr>
            <a:normAutofit fontScale="85000" lnSpcReduction="20000"/>
          </a:bodyPr>
          <a:lstStyle/>
          <a:p>
            <a:pPr lvl="0"/>
            <a:r>
              <a:rPr lang="en-US" dirty="0"/>
              <a:t>The No-Model Model</a:t>
            </a:r>
          </a:p>
          <a:p>
            <a:pPr lvl="0"/>
            <a:r>
              <a:rPr lang="en-US" dirty="0"/>
              <a:t>The Expert Model</a:t>
            </a:r>
          </a:p>
          <a:p>
            <a:pPr lvl="0"/>
            <a:r>
              <a:rPr lang="en-US" dirty="0"/>
              <a:t>The One Size Fits Al Model</a:t>
            </a:r>
          </a:p>
          <a:p>
            <a:pPr lvl="0"/>
            <a:r>
              <a:rPr lang="en-US" dirty="0"/>
              <a:t>The Supervisee as Patient Model</a:t>
            </a:r>
          </a:p>
          <a:p>
            <a:pPr lvl="0"/>
            <a:r>
              <a:rPr lang="en-US" dirty="0"/>
              <a:t>Parallel Process Model or Isomorphism</a:t>
            </a:r>
          </a:p>
          <a:p>
            <a:pPr lvl="0"/>
            <a:r>
              <a:rPr lang="en-US" dirty="0" err="1"/>
              <a:t>Interactional</a:t>
            </a:r>
            <a:r>
              <a:rPr lang="en-US" dirty="0"/>
              <a:t> Supervision</a:t>
            </a:r>
          </a:p>
          <a:p>
            <a:pPr lvl="0"/>
            <a:r>
              <a:rPr lang="en-US" dirty="0"/>
              <a:t>Relationship Model</a:t>
            </a:r>
          </a:p>
          <a:p>
            <a:pPr lvl="0"/>
            <a:r>
              <a:rPr lang="en-US" dirty="0"/>
              <a:t>Interpersonal Process Recall Model</a:t>
            </a:r>
          </a:p>
          <a:p>
            <a:pPr lvl="0"/>
            <a:r>
              <a:rPr lang="en-US" dirty="0"/>
              <a:t>Developmental </a:t>
            </a:r>
            <a:r>
              <a:rPr lang="en-US" dirty="0" smtClean="0"/>
              <a:t>Models</a:t>
            </a:r>
          </a:p>
          <a:p>
            <a:pPr lvl="0"/>
            <a:r>
              <a:rPr lang="en-US" dirty="0" smtClean="0"/>
              <a:t>(Martinez-</a:t>
            </a:r>
            <a:r>
              <a:rPr lang="en-US" dirty="0" smtClean="0"/>
              <a:t>Salazar</a:t>
            </a:r>
            <a:r>
              <a:rPr lang="en-US" dirty="0" smtClean="0"/>
              <a:t>, M.D. (n.d.). </a:t>
            </a:r>
            <a:r>
              <a:rPr lang="en-US" i="1" dirty="0" smtClean="0"/>
              <a:t>Qualified Clinical </a:t>
            </a:r>
            <a:r>
              <a:rPr lang="en-US" i="1" dirty="0"/>
              <a:t>S</a:t>
            </a:r>
            <a:r>
              <a:rPr lang="en-US" i="1" dirty="0" smtClean="0"/>
              <a:t>upervision </a:t>
            </a:r>
            <a:r>
              <a:rPr lang="en-US" i="1" dirty="0"/>
              <a:t>T</a:t>
            </a:r>
            <a:r>
              <a:rPr lang="en-US" i="1" dirty="0" smtClean="0"/>
              <a:t>raining. </a:t>
            </a:r>
          </a:p>
          <a:p>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Florida Qualified Supervisors and Anxiety</a:t>
            </a:r>
            <a:endParaRPr lang="en-US" dirty="0"/>
          </a:p>
        </p:txBody>
      </p:sp>
      <p:sp>
        <p:nvSpPr>
          <p:cNvPr id="3" name="Content Placeholder 2"/>
          <p:cNvSpPr>
            <a:spLocks noGrp="1"/>
          </p:cNvSpPr>
          <p:nvPr>
            <p:ph idx="1"/>
          </p:nvPr>
        </p:nvSpPr>
        <p:spPr/>
        <p:txBody>
          <a:bodyPr>
            <a:normAutofit fontScale="85000" lnSpcReduction="10000"/>
          </a:bodyPr>
          <a:lstStyle/>
          <a:p>
            <a:r>
              <a:rPr lang="en-US" u="sng" dirty="0" smtClean="0"/>
              <a:t>Students might also consider the following strategies:</a:t>
            </a:r>
            <a:endParaRPr lang="en-US" dirty="0" smtClean="0"/>
          </a:p>
          <a:p>
            <a:pPr lvl="0"/>
            <a:r>
              <a:rPr lang="en-US" dirty="0" smtClean="0"/>
              <a:t>Discussing with supervisors anxious feelings the moment they occur in supervision sessions.</a:t>
            </a:r>
          </a:p>
          <a:p>
            <a:pPr lvl="0"/>
            <a:r>
              <a:rPr lang="en-US" dirty="0" smtClean="0"/>
              <a:t>Asking supervisors how they coped with anxiety during their training.</a:t>
            </a:r>
            <a:endParaRPr lang="en-US" dirty="0" smtClean="0"/>
          </a:p>
          <a:p>
            <a:pPr lvl="0"/>
            <a:r>
              <a:rPr lang="en-US" dirty="0" smtClean="0"/>
              <a:t>Asking for specific feedback and evaluation if uncertain about the supervisor's opinion of their counseling abilities and progress </a:t>
            </a:r>
            <a:r>
              <a:rPr lang="en-US" dirty="0" smtClean="0"/>
              <a:t>(Martinez-Salazar, M.D. (n.d.). </a:t>
            </a:r>
            <a:r>
              <a:rPr lang="en-US" i="1" dirty="0" smtClean="0"/>
              <a:t>Qualified Clinical Supervision Training).</a:t>
            </a:r>
            <a:r>
              <a:rPr lang="en-US" dirty="0" smtClean="0"/>
              <a:t> </a:t>
            </a:r>
          </a:p>
          <a:p>
            <a:pPr>
              <a:buNone/>
            </a:pPr>
            <a:r>
              <a:rPr lang="en-US" b="1" dirty="0" smtClean="0"/>
              <a:t> </a:t>
            </a:r>
            <a:endParaRPr lang="en-US" dirty="0" smtClean="0"/>
          </a:p>
          <a:p>
            <a:pPr lvl="0"/>
            <a:endParaRPr lang="en-US" dirty="0" smtClean="0"/>
          </a:p>
          <a:p>
            <a:endParaRPr lang="en-US" dirty="0" smtClean="0"/>
          </a:p>
          <a:p>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Florida Qualified Supervisors and Transference/ </a:t>
            </a:r>
            <a:r>
              <a:rPr lang="en-US" dirty="0" err="1" smtClean="0"/>
              <a:t>Countertransference</a:t>
            </a:r>
            <a:endParaRPr lang="en-US" dirty="0"/>
          </a:p>
        </p:txBody>
      </p:sp>
      <p:sp>
        <p:nvSpPr>
          <p:cNvPr id="3" name="Content Placeholder 2"/>
          <p:cNvSpPr>
            <a:spLocks noGrp="1"/>
          </p:cNvSpPr>
          <p:nvPr>
            <p:ph idx="1"/>
          </p:nvPr>
        </p:nvSpPr>
        <p:spPr/>
        <p:txBody>
          <a:bodyPr>
            <a:normAutofit fontScale="47500" lnSpcReduction="20000"/>
          </a:bodyPr>
          <a:lstStyle/>
          <a:p>
            <a:pPr>
              <a:buNone/>
            </a:pPr>
            <a:r>
              <a:rPr lang="en-US" b="1" dirty="0" smtClean="0"/>
              <a:t> </a:t>
            </a:r>
            <a:endParaRPr lang="en-US" dirty="0" smtClean="0"/>
          </a:p>
          <a:p>
            <a:r>
              <a:rPr lang="en-US" dirty="0" smtClean="0"/>
              <a:t>The idea that both supervisors and supervisees might respond to each other in the context of other relationship experiences with authority is generally understood</a:t>
            </a:r>
            <a:endParaRPr lang="en-US" dirty="0" smtClean="0"/>
          </a:p>
          <a:p>
            <a:endParaRPr lang="en-US" dirty="0" smtClean="0"/>
          </a:p>
          <a:p>
            <a:r>
              <a:rPr lang="en-US" u="sng" dirty="0" smtClean="0"/>
              <a:t>What to do? </a:t>
            </a:r>
            <a:endParaRPr lang="en-US" dirty="0" smtClean="0"/>
          </a:p>
          <a:p>
            <a:pPr lvl="0"/>
            <a:r>
              <a:rPr lang="en-US" dirty="0" smtClean="0"/>
              <a:t>Engage in self-exploration</a:t>
            </a:r>
          </a:p>
          <a:p>
            <a:pPr lvl="0"/>
            <a:r>
              <a:rPr lang="en-US" dirty="0" smtClean="0"/>
              <a:t>Consult with colleagues</a:t>
            </a:r>
          </a:p>
          <a:p>
            <a:pPr lvl="0"/>
            <a:r>
              <a:rPr lang="en-US" dirty="0" smtClean="0"/>
              <a:t>Invest in personal </a:t>
            </a:r>
            <a:r>
              <a:rPr lang="en-US" dirty="0" smtClean="0"/>
              <a:t>psychotherapy progress</a:t>
            </a:r>
          </a:p>
          <a:p>
            <a:pPr lvl="0"/>
            <a:endParaRPr lang="en-US" dirty="0" smtClean="0"/>
          </a:p>
          <a:p>
            <a:r>
              <a:rPr lang="en-US" u="sng" dirty="0" smtClean="0"/>
              <a:t>Influences</a:t>
            </a:r>
            <a:endParaRPr lang="en-US" dirty="0" smtClean="0"/>
          </a:p>
          <a:p>
            <a:pPr lvl="0"/>
            <a:r>
              <a:rPr lang="en-US" dirty="0" smtClean="0"/>
              <a:t>Prior experiences in supervision</a:t>
            </a:r>
          </a:p>
          <a:p>
            <a:pPr lvl="0"/>
            <a:r>
              <a:rPr lang="en-US" dirty="0" smtClean="0"/>
              <a:t>Past problems with parents, teachers, bosses</a:t>
            </a:r>
          </a:p>
          <a:p>
            <a:pPr lvl="0"/>
            <a:r>
              <a:rPr lang="en-US" dirty="0" smtClean="0"/>
              <a:t>Attitudes and beliefs about </a:t>
            </a:r>
            <a:r>
              <a:rPr lang="en-US" dirty="0" smtClean="0"/>
              <a:t>authority</a:t>
            </a:r>
            <a:r>
              <a:rPr lang="en-US" dirty="0" smtClean="0"/>
              <a:t> </a:t>
            </a:r>
            <a:r>
              <a:rPr lang="en-US" dirty="0" smtClean="0"/>
              <a:t> </a:t>
            </a:r>
            <a:r>
              <a:rPr lang="en-US" dirty="0" smtClean="0"/>
              <a:t>(Martinez-Salazar, M.D. (n.d.). </a:t>
            </a:r>
            <a:r>
              <a:rPr lang="en-US" i="1" dirty="0" smtClean="0"/>
              <a:t>Qualified Clinical Supervision Training).</a:t>
            </a:r>
            <a:r>
              <a:rPr lang="en-US" dirty="0" smtClean="0"/>
              <a:t> </a:t>
            </a:r>
          </a:p>
          <a:p>
            <a:pPr>
              <a:buNone/>
            </a:pPr>
            <a:r>
              <a:rPr lang="en-US" b="1" dirty="0" smtClean="0"/>
              <a:t> </a:t>
            </a:r>
            <a:endParaRPr lang="en-US" dirty="0" smtClean="0"/>
          </a:p>
          <a:p>
            <a:pPr lvl="0"/>
            <a:endParaRPr lang="en-US" dirty="0" smtClean="0"/>
          </a:p>
          <a:p>
            <a:pPr>
              <a:buNone/>
            </a:pPr>
            <a:r>
              <a:rPr lang="en-US" dirty="0" smtClean="0"/>
              <a:t> </a:t>
            </a:r>
          </a:p>
          <a:p>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Florida Qualified Supervisors and Transference and </a:t>
            </a:r>
            <a:r>
              <a:rPr lang="en-US" dirty="0" err="1" smtClean="0"/>
              <a:t>Countertransference</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Expectations for what should be happening in supervision can be influenced by current and prior relationships with other authority figures, including parents, teachers, and bosses. Interns might inquire about other interns' experiences and perceptions who have served under the same supervisor. Pearson (2004) writes, "when students realize that their reactions are unique or exaggerated compared to others' reactions and that they have reacted similarly to other authorities, transference is the likely explanation. With such a realization, students are more likely to act constructively rather than react negatively.</a:t>
            </a:r>
            <a:r>
              <a:rPr lang="en-US" dirty="0" smtClean="0"/>
              <a:t> ”</a:t>
            </a:r>
          </a:p>
          <a:p>
            <a:endParaRPr lang="en-US" dirty="0" smtClean="0"/>
          </a:p>
          <a:p>
            <a:r>
              <a:rPr lang="en-US" dirty="0" err="1" smtClean="0"/>
              <a:t>Source:</a:t>
            </a:r>
            <a:r>
              <a:rPr lang="en-US" dirty="0" err="1" smtClean="0"/>
              <a:t>Quinn</a:t>
            </a:r>
            <a:r>
              <a:rPr lang="en-US" dirty="0" smtClean="0"/>
              <a:t>, M. (2004). Getting the most out of clinical supervision: Strategies for mental health counseling</a:t>
            </a:r>
            <a:r>
              <a:rPr lang="en-US" b="1" i="1" dirty="0" smtClean="0"/>
              <a:t>. Journal of Mental Health Counseling,</a:t>
            </a:r>
            <a:r>
              <a:rPr lang="en-US" dirty="0" smtClean="0"/>
              <a:t> </a:t>
            </a:r>
            <a:r>
              <a:rPr lang="en-US" dirty="0" smtClean="0"/>
              <a:t>26 (4),261</a:t>
            </a:r>
            <a:r>
              <a:rPr lang="en-US" dirty="0" smtClean="0"/>
              <a:t>-373.</a:t>
            </a:r>
          </a:p>
          <a:p>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Florida </a:t>
            </a:r>
            <a:r>
              <a:rPr lang="en-US" dirty="0" smtClean="0"/>
              <a:t>Q</a:t>
            </a:r>
            <a:r>
              <a:rPr lang="en-US" dirty="0" smtClean="0"/>
              <a:t>ualified Supervisors and Transference/ </a:t>
            </a:r>
            <a:r>
              <a:rPr lang="en-US" dirty="0" err="1" smtClean="0"/>
              <a:t>Countertransference</a:t>
            </a:r>
            <a:endParaRPr lang="en-US" dirty="0"/>
          </a:p>
        </p:txBody>
      </p:sp>
      <p:sp>
        <p:nvSpPr>
          <p:cNvPr id="3" name="Content Placeholder 2"/>
          <p:cNvSpPr>
            <a:spLocks noGrp="1"/>
          </p:cNvSpPr>
          <p:nvPr>
            <p:ph idx="1"/>
          </p:nvPr>
        </p:nvSpPr>
        <p:spPr/>
        <p:txBody>
          <a:bodyPr>
            <a:normAutofit fontScale="62500" lnSpcReduction="20000"/>
          </a:bodyPr>
          <a:lstStyle/>
          <a:p>
            <a:r>
              <a:rPr lang="en-US" b="1" dirty="0" smtClean="0"/>
              <a:t>Environmental factors</a:t>
            </a:r>
            <a:endParaRPr lang="en-US" dirty="0" smtClean="0"/>
          </a:p>
          <a:p>
            <a:r>
              <a:rPr lang="en-US" b="1" dirty="0" smtClean="0"/>
              <a:t> </a:t>
            </a:r>
            <a:endParaRPr lang="en-US" dirty="0" smtClean="0"/>
          </a:p>
          <a:p>
            <a:pPr lvl="0"/>
            <a:r>
              <a:rPr lang="en-US" dirty="0" smtClean="0"/>
              <a:t>Scarcity of resources, issues of staffing, budget considerations, paperwork, and regulations all affect</a:t>
            </a:r>
          </a:p>
          <a:p>
            <a:pPr lvl="0"/>
            <a:r>
              <a:rPr lang="en-US" dirty="0" smtClean="0"/>
              <a:t>Supervision</a:t>
            </a:r>
          </a:p>
          <a:p>
            <a:pPr lvl="0"/>
            <a:r>
              <a:rPr lang="en-US" dirty="0" smtClean="0"/>
              <a:t>Lack of time, training, increasing caseloads place a strain on supervision</a:t>
            </a:r>
          </a:p>
          <a:p>
            <a:pPr lvl="0"/>
            <a:r>
              <a:rPr lang="en-US" dirty="0" smtClean="0"/>
              <a:t>Supervisors are to adhere to state laws and regulations</a:t>
            </a:r>
          </a:p>
          <a:p>
            <a:pPr lvl="0"/>
            <a:r>
              <a:rPr lang="en-US" dirty="0" smtClean="0"/>
              <a:t>The organizational climate (refers to the explicit and implicit values, assumptions, and beliefs of an organization) will impact supervision (</a:t>
            </a:r>
            <a:r>
              <a:rPr lang="en-US" dirty="0" err="1" smtClean="0"/>
              <a:t>Towler</a:t>
            </a:r>
            <a:r>
              <a:rPr lang="en-US" dirty="0" smtClean="0"/>
              <a:t>, 1999)</a:t>
            </a:r>
          </a:p>
          <a:p>
            <a:pPr lvl="0"/>
            <a:r>
              <a:rPr lang="en-US" dirty="0" smtClean="0"/>
              <a:t>Strict focus on productivity and budget cuts can affect your capacity to supervise </a:t>
            </a:r>
            <a:r>
              <a:rPr lang="en-US" dirty="0" smtClean="0"/>
              <a:t>effectively (</a:t>
            </a:r>
            <a:r>
              <a:rPr lang="en-US" dirty="0" smtClean="0"/>
              <a:t>Martinez-Salazar, M.D. (n.d.). </a:t>
            </a:r>
            <a:r>
              <a:rPr lang="en-US" i="1" dirty="0" smtClean="0"/>
              <a:t>Qualified Clinical Supervision Training).</a:t>
            </a:r>
            <a:r>
              <a:rPr lang="en-US" dirty="0" smtClean="0"/>
              <a:t> </a:t>
            </a:r>
          </a:p>
          <a:p>
            <a:pPr>
              <a:buNone/>
            </a:pPr>
            <a:r>
              <a:rPr lang="en-US" b="1" dirty="0" smtClean="0"/>
              <a:t> </a:t>
            </a:r>
            <a:endParaRPr lang="en-US" dirty="0" smtClean="0"/>
          </a:p>
          <a:p>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Florida Qualified Supervisors and Stress, Burnout, Compassion Fatigue Safeguards</a:t>
            </a:r>
            <a:endParaRPr lang="en-US" sz="3600" dirty="0"/>
          </a:p>
        </p:txBody>
      </p:sp>
      <p:sp>
        <p:nvSpPr>
          <p:cNvPr id="3" name="Content Placeholder 2"/>
          <p:cNvSpPr>
            <a:spLocks noGrp="1"/>
          </p:cNvSpPr>
          <p:nvPr>
            <p:ph idx="1"/>
          </p:nvPr>
        </p:nvSpPr>
        <p:spPr/>
        <p:txBody>
          <a:bodyPr>
            <a:normAutofit fontScale="92500" lnSpcReduction="20000"/>
          </a:bodyPr>
          <a:lstStyle/>
          <a:p>
            <a:pPr>
              <a:buNone/>
            </a:pPr>
            <a:endParaRPr lang="en-US" dirty="0" smtClean="0"/>
          </a:p>
          <a:p>
            <a:pPr lvl="0"/>
            <a:r>
              <a:rPr lang="en-US" dirty="0" smtClean="0"/>
              <a:t>What will you do to unwind?</a:t>
            </a:r>
          </a:p>
          <a:p>
            <a:pPr lvl="0"/>
            <a:r>
              <a:rPr lang="en-US" dirty="0" smtClean="0"/>
              <a:t>How will you model stress management?</a:t>
            </a:r>
          </a:p>
          <a:p>
            <a:pPr lvl="0"/>
            <a:r>
              <a:rPr lang="en-US" dirty="0" smtClean="0"/>
              <a:t>Exercise, nutrition, health status</a:t>
            </a:r>
          </a:p>
          <a:p>
            <a:pPr lvl="0"/>
            <a:r>
              <a:rPr lang="en-US" dirty="0" smtClean="0"/>
              <a:t>Support system</a:t>
            </a:r>
          </a:p>
          <a:p>
            <a:pPr lvl="0"/>
            <a:r>
              <a:rPr lang="en-US" dirty="0" smtClean="0"/>
              <a:t>Consultation /Colleagues</a:t>
            </a:r>
          </a:p>
          <a:p>
            <a:pPr lvl="0"/>
            <a:r>
              <a:rPr lang="en-US" dirty="0" smtClean="0"/>
              <a:t>Supervisors and/or interns may want to engage in psychotherapy </a:t>
            </a:r>
            <a:r>
              <a:rPr lang="en-US" dirty="0" smtClean="0"/>
              <a:t>services </a:t>
            </a:r>
            <a:r>
              <a:rPr lang="en-US" dirty="0" smtClean="0"/>
              <a:t>(Martinez-Salazar, M.D. (n.d.). </a:t>
            </a:r>
            <a:r>
              <a:rPr lang="en-US" i="1" dirty="0" smtClean="0"/>
              <a:t>Qualified Clinical Supervision Training).</a:t>
            </a:r>
            <a:r>
              <a:rPr lang="en-US" dirty="0" smtClean="0"/>
              <a:t> </a:t>
            </a:r>
          </a:p>
          <a:p>
            <a:pPr>
              <a:buNone/>
            </a:pPr>
            <a:r>
              <a:rPr lang="en-US" b="1" dirty="0" smtClean="0"/>
              <a:t> </a:t>
            </a:r>
            <a:endParaRPr lang="en-US" dirty="0" smtClean="0"/>
          </a:p>
          <a:p>
            <a:pPr lvl="0"/>
            <a:endParaRPr lang="en-US" dirty="0" smtClean="0"/>
          </a:p>
          <a:p>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Florida Qualified Supervisors and Ethical, Legal, and Regulatory Issues in Supervision</a:t>
            </a:r>
            <a:endParaRPr lang="en-US" sz="3600" dirty="0"/>
          </a:p>
        </p:txBody>
      </p:sp>
      <p:sp>
        <p:nvSpPr>
          <p:cNvPr id="3" name="Content Placeholder 2"/>
          <p:cNvSpPr>
            <a:spLocks noGrp="1"/>
          </p:cNvSpPr>
          <p:nvPr>
            <p:ph idx="1"/>
          </p:nvPr>
        </p:nvSpPr>
        <p:spPr/>
        <p:txBody>
          <a:bodyPr>
            <a:normAutofit fontScale="77500" lnSpcReduction="20000"/>
          </a:bodyPr>
          <a:lstStyle/>
          <a:p>
            <a:pPr>
              <a:buNone/>
            </a:pPr>
            <a:r>
              <a:rPr lang="en-US" b="1" dirty="0" smtClean="0"/>
              <a:t> </a:t>
            </a:r>
            <a:endParaRPr lang="en-US" dirty="0" smtClean="0"/>
          </a:p>
          <a:p>
            <a:pPr lvl="0"/>
            <a:r>
              <a:rPr lang="en-US" dirty="0" smtClean="0"/>
              <a:t>Legal and ethical issues will encircle the supervisory relationship. Supervisors and interns </a:t>
            </a:r>
            <a:r>
              <a:rPr lang="en-US" dirty="0" smtClean="0"/>
              <a:t>are encouraged </a:t>
            </a:r>
            <a:r>
              <a:rPr lang="en-US" dirty="0" smtClean="0"/>
              <a:t>to exercise good judgment, and convey legal and ethical decisions that are congruent to sound client care. To promote this effort, there should be strict adherence to the</a:t>
            </a:r>
            <a:r>
              <a:rPr lang="en-US" baseline="-25000" dirty="0" smtClean="0"/>
              <a:t>.</a:t>
            </a:r>
            <a:r>
              <a:rPr lang="en-US" dirty="0" smtClean="0"/>
              <a:t> standards and regulations of the supervisory, as well as, the counseling relationship.</a:t>
            </a:r>
            <a:r>
              <a:rPr lang="en-US" dirty="0" smtClean="0"/>
              <a:t> </a:t>
            </a:r>
          </a:p>
          <a:p>
            <a:pPr>
              <a:buNone/>
            </a:pPr>
            <a:r>
              <a:rPr lang="en-US" b="1" dirty="0" smtClean="0"/>
              <a:t> </a:t>
            </a:r>
            <a:r>
              <a:rPr lang="en-US" dirty="0" smtClean="0"/>
              <a:t>The </a:t>
            </a:r>
            <a:r>
              <a:rPr lang="en-US" dirty="0" smtClean="0"/>
              <a:t>following domains serve to support this </a:t>
            </a:r>
            <a:r>
              <a:rPr lang="en-US" dirty="0" smtClean="0"/>
              <a:t>endeavor: competence, due process, informed consent, confidentiality, dual relationships, liability, and documentation </a:t>
            </a:r>
            <a:r>
              <a:rPr lang="en-US" dirty="0" smtClean="0"/>
              <a:t>(Martinez-Salazar, M.D. (n.d.). </a:t>
            </a:r>
            <a:r>
              <a:rPr lang="en-US" i="1" dirty="0" smtClean="0"/>
              <a:t>Qualified Clinical Supervision Training).</a:t>
            </a:r>
            <a:r>
              <a:rPr lang="en-US" dirty="0" smtClean="0"/>
              <a:t> </a:t>
            </a:r>
            <a:endParaRPr lang="en-US" dirty="0" smtClean="0"/>
          </a:p>
          <a:p>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Florida Qualified Supervisors and Best Practices of Supervision</a:t>
            </a:r>
            <a:endParaRPr lang="en-US" dirty="0"/>
          </a:p>
        </p:txBody>
      </p:sp>
      <p:sp>
        <p:nvSpPr>
          <p:cNvPr id="3" name="Content Placeholder 2"/>
          <p:cNvSpPr>
            <a:spLocks noGrp="1"/>
          </p:cNvSpPr>
          <p:nvPr>
            <p:ph idx="1"/>
          </p:nvPr>
        </p:nvSpPr>
        <p:spPr/>
        <p:txBody>
          <a:bodyPr>
            <a:normAutofit fontScale="70000" lnSpcReduction="20000"/>
          </a:bodyPr>
          <a:lstStyle/>
          <a:p>
            <a:pPr>
              <a:buNone/>
            </a:pPr>
            <a:endParaRPr lang="en-US" dirty="0" smtClean="0"/>
          </a:p>
          <a:p>
            <a:pPr lvl="0"/>
            <a:r>
              <a:rPr lang="en-US" dirty="0" smtClean="0"/>
              <a:t>The supervisor delineates supervisory expectations, including standards, rules, and general practice;</a:t>
            </a:r>
          </a:p>
          <a:p>
            <a:pPr lvl="0"/>
            <a:r>
              <a:rPr lang="en-US" dirty="0" smtClean="0"/>
              <a:t>The supervisor identifies setting-specific competencies the trainee must attain for successful completion of the supervised experience;</a:t>
            </a:r>
          </a:p>
          <a:p>
            <a:pPr lvl="0"/>
            <a:r>
              <a:rPr lang="en-US" dirty="0" smtClean="0"/>
              <a:t>The supervisor collaborates with the trainee in developing a supervisory agreement or contract for informed consent, ensuring clear communication in establishing competencies and goals, tasks to achieve them, and logistics; and</a:t>
            </a:r>
          </a:p>
          <a:p>
            <a:pPr lvl="0"/>
            <a:r>
              <a:rPr lang="en-US" dirty="0" smtClean="0"/>
              <a:t>The supervisor models and engages the trainee in self-assessment and development of meta-competence (i.e., self-awareness of competencies) from the onset of supervision and throughout.</a:t>
            </a:r>
          </a:p>
          <a:p>
            <a:r>
              <a:rPr lang="en-US" dirty="0" smtClean="0"/>
              <a:t>Source: </a:t>
            </a:r>
            <a:r>
              <a:rPr lang="en-US" dirty="0" err="1" smtClean="0"/>
              <a:t>Falender</a:t>
            </a:r>
            <a:r>
              <a:rPr lang="en-US" dirty="0" smtClean="0"/>
              <a:t> &amp; </a:t>
            </a:r>
            <a:r>
              <a:rPr lang="en-US" dirty="0" err="1" smtClean="0"/>
              <a:t>Shafranske</a:t>
            </a:r>
            <a:r>
              <a:rPr lang="en-US" dirty="0" smtClean="0"/>
              <a:t>, 2007, </a:t>
            </a:r>
            <a:r>
              <a:rPr lang="en-US" dirty="0" err="1" smtClean="0"/>
              <a:t>p</a:t>
            </a:r>
            <a:r>
              <a:rPr lang="en-US" dirty="0" smtClean="0"/>
              <a:t>. 238</a:t>
            </a:r>
          </a:p>
          <a:p>
            <a:pPr>
              <a:buNone/>
            </a:pPr>
            <a:r>
              <a:rPr lang="en-US" b="1" dirty="0" smtClean="0"/>
              <a:t> </a:t>
            </a:r>
            <a:endParaRPr lang="en-US" dirty="0" smtClean="0"/>
          </a:p>
          <a:p>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Florida Qualified Supervisors and Competence</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b="1" dirty="0" smtClean="0"/>
              <a:t> </a:t>
            </a:r>
            <a:endParaRPr lang="en-US" dirty="0" smtClean="0"/>
          </a:p>
          <a:p>
            <a:r>
              <a:rPr lang="en-US" dirty="0" smtClean="0"/>
              <a:t>As a supervisor, your adherence to your profession's code of ethics is imperative. As a "best</a:t>
            </a:r>
          </a:p>
          <a:p>
            <a:r>
              <a:rPr lang="en-US" dirty="0" smtClean="0"/>
              <a:t>practice" routine, supervisors should examine their own clinical and supervisory expertise </a:t>
            </a:r>
            <a:r>
              <a:rPr lang="en-US" dirty="0" smtClean="0"/>
              <a:t>and competency </a:t>
            </a:r>
            <a:r>
              <a:rPr lang="en-US" dirty="0" smtClean="0"/>
              <a:t>on an ongoing basis.</a:t>
            </a:r>
            <a:endParaRPr lang="en-US" dirty="0" smtClean="0"/>
          </a:p>
          <a:p>
            <a:endParaRPr lang="en-US" dirty="0" smtClean="0"/>
          </a:p>
          <a:p>
            <a:r>
              <a:rPr lang="en-US" i="1" dirty="0" smtClean="0"/>
              <a:t>Supervision Training/ Competence</a:t>
            </a:r>
            <a:r>
              <a:rPr lang="en-US" dirty="0" smtClean="0"/>
              <a:t> "Professional competence is the habitual and judicious use of communication, knowledge, technical skills, clinical reasoning, emotions, values, and reflections, in daily practice for the benefit of the individual and community being served"</a:t>
            </a:r>
            <a:r>
              <a:rPr lang="en-US" dirty="0" smtClean="0"/>
              <a:t> (Epstein </a:t>
            </a:r>
            <a:r>
              <a:rPr lang="en-US" dirty="0" smtClean="0"/>
              <a:t>&amp; </a:t>
            </a:r>
            <a:r>
              <a:rPr lang="en-US" dirty="0" err="1" smtClean="0"/>
              <a:t>Hundert</a:t>
            </a:r>
            <a:r>
              <a:rPr lang="en-US" dirty="0" smtClean="0"/>
              <a:t>, 2002, </a:t>
            </a:r>
            <a:r>
              <a:rPr lang="en-US" dirty="0" err="1" smtClean="0"/>
              <a:t>p</a:t>
            </a:r>
            <a:r>
              <a:rPr lang="en-US" dirty="0" smtClean="0"/>
              <a:t>. </a:t>
            </a:r>
            <a:r>
              <a:rPr lang="en-US" dirty="0" smtClean="0"/>
              <a:t>226)</a:t>
            </a:r>
          </a:p>
          <a:p>
            <a:pPr>
              <a:buNone/>
            </a:pPr>
            <a:r>
              <a:rPr lang="en-US" dirty="0" smtClean="0"/>
              <a:t> </a:t>
            </a:r>
          </a:p>
          <a:p>
            <a:r>
              <a:rPr lang="en-US" dirty="0" smtClean="0"/>
              <a:t>"Competence depends on habits of mind, including attentiveness, critical curiosity, self-awareness and presence"</a:t>
            </a:r>
            <a:r>
              <a:rPr lang="en-US" dirty="0" smtClean="0"/>
              <a:t> (Epstein </a:t>
            </a:r>
            <a:r>
              <a:rPr lang="en-US" dirty="0" smtClean="0"/>
              <a:t>&amp; </a:t>
            </a:r>
            <a:r>
              <a:rPr lang="en-US" dirty="0" err="1" smtClean="0"/>
              <a:t>Hundert</a:t>
            </a:r>
            <a:r>
              <a:rPr lang="en-US" dirty="0" smtClean="0"/>
              <a:t>, 2002, </a:t>
            </a:r>
            <a:r>
              <a:rPr lang="en-US" dirty="0" err="1" smtClean="0"/>
              <a:t>p</a:t>
            </a:r>
            <a:r>
              <a:rPr lang="en-US" dirty="0" smtClean="0"/>
              <a:t>. </a:t>
            </a:r>
            <a:r>
              <a:rPr lang="en-US" dirty="0" smtClean="0"/>
              <a:t>226).</a:t>
            </a:r>
          </a:p>
          <a:p>
            <a:endParaRPr lang="en-US" dirty="0" smtClean="0"/>
          </a:p>
          <a:p>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Florida Qualified Supervisors and Due Process</a:t>
            </a:r>
            <a:endParaRPr lang="en-US" dirty="0"/>
          </a:p>
        </p:txBody>
      </p:sp>
      <p:sp>
        <p:nvSpPr>
          <p:cNvPr id="3" name="Content Placeholder 2"/>
          <p:cNvSpPr>
            <a:spLocks noGrp="1"/>
          </p:cNvSpPr>
          <p:nvPr>
            <p:ph idx="1"/>
          </p:nvPr>
        </p:nvSpPr>
        <p:spPr/>
        <p:txBody>
          <a:bodyPr>
            <a:normAutofit fontScale="92500" lnSpcReduction="20000"/>
          </a:bodyPr>
          <a:lstStyle/>
          <a:p>
            <a:pPr lvl="0"/>
            <a:r>
              <a:rPr lang="en-US" dirty="0" smtClean="0"/>
              <a:t>Due </a:t>
            </a:r>
            <a:r>
              <a:rPr lang="en-US" dirty="0" smtClean="0"/>
              <a:t>process is a legal term that insures one's rights and liberties.</a:t>
            </a:r>
          </a:p>
          <a:p>
            <a:pPr lvl="0"/>
            <a:r>
              <a:rPr lang="en-US" dirty="0" smtClean="0"/>
              <a:t>While informed consent focuses on entering into a counseling or supervision relationship, due process revolves around the awareness that one's rights are protected from start to finish </a:t>
            </a:r>
          </a:p>
          <a:p>
            <a:pPr lvl="0"/>
            <a:r>
              <a:rPr lang="en-US" dirty="0" smtClean="0"/>
              <a:t>Supervisors have the dual task to protect the rights of both clients and </a:t>
            </a:r>
            <a:r>
              <a:rPr lang="en-US" dirty="0" smtClean="0"/>
              <a:t>interns </a:t>
            </a:r>
            <a:r>
              <a:rPr lang="en-US" dirty="0" smtClean="0"/>
              <a:t>(Martinez-Salazar, M.D. (n.d.). </a:t>
            </a:r>
            <a:r>
              <a:rPr lang="en-US" i="1" dirty="0" smtClean="0"/>
              <a:t>Qualified Clinical Supervision Training).</a:t>
            </a:r>
            <a:r>
              <a:rPr lang="en-US" dirty="0" smtClean="0"/>
              <a:t> </a:t>
            </a:r>
            <a:endParaRPr lang="en-US" dirty="0" smtClean="0"/>
          </a:p>
          <a:p>
            <a:pPr>
              <a:buNone/>
            </a:pPr>
            <a:r>
              <a:rPr lang="en-US" dirty="0" smtClean="0"/>
              <a:t> </a:t>
            </a:r>
          </a:p>
          <a:p>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Florida Qualified Supervisors and Informed Consent</a:t>
            </a:r>
            <a:endParaRPr lang="en-US" dirty="0"/>
          </a:p>
        </p:txBody>
      </p:sp>
      <p:sp>
        <p:nvSpPr>
          <p:cNvPr id="3" name="Content Placeholder 2"/>
          <p:cNvSpPr>
            <a:spLocks noGrp="1"/>
          </p:cNvSpPr>
          <p:nvPr>
            <p:ph idx="1"/>
          </p:nvPr>
        </p:nvSpPr>
        <p:spPr/>
        <p:txBody>
          <a:bodyPr>
            <a:normAutofit fontScale="92500" lnSpcReduction="10000"/>
          </a:bodyPr>
          <a:lstStyle/>
          <a:p>
            <a:pPr lvl="0"/>
            <a:r>
              <a:rPr lang="en-US" dirty="0" smtClean="0"/>
              <a:t>Informed consent requires that the recipient of any service or intervention is educated about what is to transpire, the potential risks, and alternative services or interventions, so that he or she can make an intelligent decision about his or her participation.</a:t>
            </a:r>
          </a:p>
          <a:p>
            <a:pPr lvl="0"/>
            <a:r>
              <a:rPr lang="en-US" dirty="0" smtClean="0"/>
              <a:t>Informed Consent serves to protect the intern and/or supervisor from a malpractice </a:t>
            </a:r>
            <a:r>
              <a:rPr lang="en-US" dirty="0" smtClean="0"/>
              <a:t>lawsuit</a:t>
            </a:r>
            <a:r>
              <a:rPr lang="en-US" b="1" dirty="0" smtClean="0"/>
              <a:t> (</a:t>
            </a:r>
            <a:r>
              <a:rPr lang="en-US" dirty="0" smtClean="0"/>
              <a:t>Martinez</a:t>
            </a:r>
            <a:r>
              <a:rPr lang="en-US" dirty="0" smtClean="0"/>
              <a:t>-Salazar, M.D. (n.d.). </a:t>
            </a:r>
            <a:r>
              <a:rPr lang="en-US" i="1" dirty="0" smtClean="0"/>
              <a:t>Qualified Clinical Supervision Training).</a:t>
            </a:r>
            <a:r>
              <a:rPr lang="en-US" dirty="0" smtClean="0"/>
              <a:t> </a:t>
            </a:r>
            <a:endParaRPr lang="en-US"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Nine Models of Supervision in the State of Florida</a:t>
            </a:r>
            <a:endParaRPr lang="en-US" dirty="0"/>
          </a:p>
        </p:txBody>
      </p:sp>
      <p:sp>
        <p:nvSpPr>
          <p:cNvPr id="3" name="Content Placeholder 2"/>
          <p:cNvSpPr>
            <a:spLocks noGrp="1"/>
          </p:cNvSpPr>
          <p:nvPr>
            <p:ph idx="1"/>
          </p:nvPr>
        </p:nvSpPr>
        <p:spPr/>
        <p:txBody>
          <a:bodyPr>
            <a:normAutofit fontScale="92500"/>
          </a:bodyPr>
          <a:lstStyle/>
          <a:p>
            <a:r>
              <a:rPr lang="en-US" b="1" dirty="0"/>
              <a:t>The No-Model Model</a:t>
            </a:r>
            <a:endParaRPr lang="en-US" dirty="0"/>
          </a:p>
          <a:p>
            <a:r>
              <a:rPr lang="en-US" dirty="0"/>
              <a:t>Supervision represents a reactive, retrospective approach with negligible planning, if any.</a:t>
            </a:r>
          </a:p>
          <a:p>
            <a:r>
              <a:rPr lang="en-US" dirty="0"/>
              <a:t>The approach is represented by, “Let me now if you have any problem.  My door is always open.”</a:t>
            </a:r>
          </a:p>
          <a:p>
            <a:r>
              <a:rPr lang="en-US" dirty="0"/>
              <a:t>The implication is “I am a competent clinician; therefore, I will be a competent supervisor</a:t>
            </a:r>
            <a:r>
              <a:rPr lang="en-US" dirty="0" smtClean="0"/>
              <a:t>” (Martinez</a:t>
            </a:r>
            <a:r>
              <a:rPr lang="en-US" dirty="0"/>
              <a:t>-Salazar, M.D. (</a:t>
            </a:r>
            <a:r>
              <a:rPr lang="en-US" dirty="0" smtClean="0"/>
              <a:t>n.d</a:t>
            </a:r>
            <a:r>
              <a:rPr lang="en-US" dirty="0"/>
              <a:t>.)</a:t>
            </a:r>
            <a:r>
              <a:rPr lang="en-US" i="1" dirty="0"/>
              <a:t>. Qualified Clinical Supervision Training).</a:t>
            </a:r>
            <a:r>
              <a:rPr lang="en-US" dirty="0" smtClean="0"/>
              <a:t> </a:t>
            </a:r>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Qualified Supervisors and Three Levels of Informed Consent</a:t>
            </a:r>
            <a:endParaRPr lang="en-US" dirty="0"/>
          </a:p>
        </p:txBody>
      </p:sp>
      <p:sp>
        <p:nvSpPr>
          <p:cNvPr id="3" name="Content Placeholder 2"/>
          <p:cNvSpPr>
            <a:spLocks noGrp="1"/>
          </p:cNvSpPr>
          <p:nvPr>
            <p:ph idx="1"/>
          </p:nvPr>
        </p:nvSpPr>
        <p:spPr/>
        <p:txBody>
          <a:bodyPr>
            <a:normAutofit fontScale="70000" lnSpcReduction="20000"/>
          </a:bodyPr>
          <a:lstStyle/>
          <a:p>
            <a:pPr lvl="0"/>
            <a:r>
              <a:rPr lang="en-US" dirty="0" smtClean="0"/>
              <a:t>Informed Consent serves to protect the intern and/or supervisor from a malpractice lawsuit</a:t>
            </a:r>
            <a:r>
              <a:rPr lang="en-US" b="1" dirty="0" smtClean="0"/>
              <a:t>. </a:t>
            </a:r>
            <a:endParaRPr lang="en-US" dirty="0" smtClean="0"/>
          </a:p>
          <a:p>
            <a:pPr>
              <a:buNone/>
            </a:pPr>
            <a:r>
              <a:rPr lang="en-US" b="1" i="1" dirty="0" smtClean="0"/>
              <a:t> </a:t>
            </a:r>
            <a:endParaRPr lang="en-US" dirty="0" smtClean="0"/>
          </a:p>
          <a:p>
            <a:r>
              <a:rPr lang="en-US" i="1" dirty="0" smtClean="0"/>
              <a:t>Supervisors must be diligent regarding three levels of informed consent</a:t>
            </a:r>
            <a:endParaRPr lang="en-US" dirty="0" smtClean="0"/>
          </a:p>
          <a:p>
            <a:pPr lvl="1"/>
            <a:r>
              <a:rPr lang="en-US" dirty="0" smtClean="0"/>
              <a:t>The supervisor must be confident that the counselor has informed the client regarding the parameters of counseling</a:t>
            </a:r>
          </a:p>
          <a:p>
            <a:pPr lvl="1"/>
            <a:r>
              <a:rPr lang="en-US" dirty="0" smtClean="0"/>
              <a:t>The supervisor must be sure that the client is aware of the parameters of supervision (e.g., that audiotapes will be heard by a supervision group)</a:t>
            </a:r>
          </a:p>
          <a:p>
            <a:pPr lvl="1"/>
            <a:r>
              <a:rPr lang="en-US" dirty="0" smtClean="0"/>
              <a:t>The supervisor must inform the supervisee about the process of supervision, evaluation criteria, and other expectations of supervision (e.g., that supervisees will be required to conduct all intake interviews for a counseling center in order to increase interview and writing skills</a:t>
            </a:r>
            <a:r>
              <a:rPr lang="en-US" dirty="0" smtClean="0"/>
              <a:t>) </a:t>
            </a:r>
            <a:r>
              <a:rPr lang="en-US" b="1" dirty="0" smtClean="0"/>
              <a:t>(</a:t>
            </a:r>
            <a:r>
              <a:rPr lang="en-US" dirty="0" smtClean="0"/>
              <a:t>Martinez-Salazar, M.D. (n.d.). </a:t>
            </a:r>
            <a:r>
              <a:rPr lang="en-US" i="1" dirty="0" smtClean="0"/>
              <a:t>Qualified Clinical Supervision Training).</a:t>
            </a:r>
            <a:r>
              <a:rPr lang="en-US" dirty="0" smtClean="0"/>
              <a:t> </a:t>
            </a:r>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Florida Qualified Supervisors and Informed Consent for Supervisees</a:t>
            </a:r>
            <a:endParaRPr lang="en-US" dirty="0"/>
          </a:p>
        </p:txBody>
      </p:sp>
      <p:sp>
        <p:nvSpPr>
          <p:cNvPr id="3" name="Content Placeholder 2"/>
          <p:cNvSpPr>
            <a:spLocks noGrp="1"/>
          </p:cNvSpPr>
          <p:nvPr>
            <p:ph idx="1"/>
          </p:nvPr>
        </p:nvSpPr>
        <p:spPr/>
        <p:txBody>
          <a:bodyPr>
            <a:normAutofit fontScale="92500"/>
          </a:bodyPr>
          <a:lstStyle/>
          <a:p>
            <a:r>
              <a:rPr lang="en-US" dirty="0" smtClean="0"/>
              <a:t>Interns </a:t>
            </a:r>
            <a:r>
              <a:rPr lang="en-US" dirty="0" smtClean="0"/>
              <a:t>are to freely consent to the supervision process conditions. As the supervisor, you should clarify the requirements and expectations that you have, including how evaluation will be used. This should be done in writing prior to committing to the supervisory </a:t>
            </a:r>
            <a:r>
              <a:rPr lang="en-US" dirty="0" smtClean="0"/>
              <a:t>relationship </a:t>
            </a:r>
            <a:r>
              <a:rPr lang="en-US" b="1" dirty="0" smtClean="0"/>
              <a:t>(</a:t>
            </a:r>
            <a:r>
              <a:rPr lang="en-US" dirty="0" smtClean="0"/>
              <a:t>Martinez-Salazar, M.D. (n.d.). </a:t>
            </a:r>
            <a:r>
              <a:rPr lang="en-US" i="1" dirty="0" smtClean="0"/>
              <a:t>Qualified Clinical Supervision Training).</a:t>
            </a:r>
            <a:endParaRPr lang="en-US" dirty="0" smtClean="0"/>
          </a:p>
          <a:p>
            <a:pPr>
              <a:buNone/>
            </a:pPr>
            <a:r>
              <a:rPr lang="en-US" i="1" dirty="0" smtClean="0"/>
              <a:t> </a:t>
            </a:r>
            <a:endParaRPr lang="en-US" dirty="0" smtClean="0"/>
          </a:p>
          <a:p>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Florida Qualified Supervisors and Informed Consent for Clients of Supervisees</a:t>
            </a:r>
            <a:endParaRPr lang="en-US" sz="3600" dirty="0"/>
          </a:p>
        </p:txBody>
      </p:sp>
      <p:sp>
        <p:nvSpPr>
          <p:cNvPr id="3" name="Content Placeholder 2"/>
          <p:cNvSpPr>
            <a:spLocks noGrp="1"/>
          </p:cNvSpPr>
          <p:nvPr>
            <p:ph idx="1"/>
          </p:nvPr>
        </p:nvSpPr>
        <p:spPr/>
        <p:txBody>
          <a:bodyPr>
            <a:normAutofit fontScale="92500"/>
          </a:bodyPr>
          <a:lstStyle/>
          <a:p>
            <a:r>
              <a:rPr lang="en-US" i="1" dirty="0" smtClean="0"/>
              <a:t>Informed consent for the clients of supervisees</a:t>
            </a:r>
            <a:endParaRPr lang="en-US" dirty="0" smtClean="0"/>
          </a:p>
          <a:p>
            <a:pPr lvl="0"/>
            <a:r>
              <a:rPr lang="en-US" dirty="0" smtClean="0"/>
              <a:t>Supervisors must ensure that supervisees obtain consent from all of their clients to receive services from a professional under supervision.</a:t>
            </a:r>
          </a:p>
          <a:p>
            <a:pPr lvl="0"/>
            <a:r>
              <a:rPr lang="en-US" dirty="0" smtClean="0"/>
              <a:t>If a client declines to have their case discussed with a supervisor, the supervisee should not undertake to provide psychological services to that </a:t>
            </a:r>
            <a:r>
              <a:rPr lang="en-US" dirty="0" smtClean="0"/>
              <a:t>client </a:t>
            </a:r>
            <a:r>
              <a:rPr lang="en-US" b="1" dirty="0" smtClean="0"/>
              <a:t>(</a:t>
            </a:r>
            <a:r>
              <a:rPr lang="en-US" dirty="0" smtClean="0"/>
              <a:t>Martinez-Salazar, M.D. (n.d.). </a:t>
            </a:r>
            <a:r>
              <a:rPr lang="en-US" i="1" dirty="0" smtClean="0"/>
              <a:t>Qualified Clinical Supervision Training).</a:t>
            </a:r>
            <a:endParaRPr lang="en-US" dirty="0" smtClean="0"/>
          </a:p>
          <a:p>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Florida Qualified Supervisors and Confidentiality</a:t>
            </a:r>
            <a:endParaRPr lang="en-US" dirty="0"/>
          </a:p>
        </p:txBody>
      </p:sp>
      <p:sp>
        <p:nvSpPr>
          <p:cNvPr id="3" name="Content Placeholder 2"/>
          <p:cNvSpPr>
            <a:spLocks noGrp="1"/>
          </p:cNvSpPr>
          <p:nvPr>
            <p:ph idx="1"/>
          </p:nvPr>
        </p:nvSpPr>
        <p:spPr/>
        <p:txBody>
          <a:bodyPr>
            <a:normAutofit fontScale="55000" lnSpcReduction="20000"/>
          </a:bodyPr>
          <a:lstStyle/>
          <a:p>
            <a:pPr>
              <a:buNone/>
            </a:pPr>
            <a:endParaRPr lang="en-US" dirty="0" smtClean="0"/>
          </a:p>
          <a:p>
            <a:pPr>
              <a:buNone/>
            </a:pPr>
            <a:endParaRPr lang="en-US" dirty="0" smtClean="0"/>
          </a:p>
          <a:p>
            <a:r>
              <a:rPr lang="en-US" dirty="0" smtClean="0"/>
              <a:t>Supervisors and interns are to have a clear understanding regarding the limits of confidentiality for client care and supervision.</a:t>
            </a:r>
          </a:p>
          <a:p>
            <a:pPr>
              <a:buNone/>
            </a:pPr>
            <a:r>
              <a:rPr lang="en-US" dirty="0" smtClean="0"/>
              <a:t> </a:t>
            </a:r>
          </a:p>
          <a:p>
            <a:r>
              <a:rPr lang="en-US" dirty="0" smtClean="0"/>
              <a:t>It is imperative that the supervisee understands both the mandate of honoring information as confidential, as well as, understanding when confidentiality must be broken and how this should be done.</a:t>
            </a:r>
          </a:p>
          <a:p>
            <a:pPr>
              <a:buNone/>
            </a:pPr>
            <a:r>
              <a:rPr lang="en-US" dirty="0" smtClean="0"/>
              <a:t> </a:t>
            </a:r>
          </a:p>
          <a:p>
            <a:r>
              <a:rPr lang="en-US" dirty="0" smtClean="0"/>
              <a:t>Interns should be able to trust the supervisor with personal information, yet at the same time, be informed about exceptions to what is confided.</a:t>
            </a:r>
          </a:p>
          <a:p>
            <a:pPr>
              <a:buNone/>
            </a:pPr>
            <a:r>
              <a:rPr lang="en-US" dirty="0" smtClean="0"/>
              <a:t> </a:t>
            </a:r>
          </a:p>
          <a:p>
            <a:pPr lvl="0"/>
            <a:r>
              <a:rPr lang="en-US" dirty="0" smtClean="0"/>
              <a:t>Interns should also be apprised from the start of the supervisory relationship that their supervisors may be asked to share relevant information to State licensure boards regarding their readiness for independent </a:t>
            </a:r>
            <a:r>
              <a:rPr lang="en-US" dirty="0" smtClean="0"/>
              <a:t>practice </a:t>
            </a:r>
            <a:r>
              <a:rPr lang="en-US" b="1" dirty="0" smtClean="0"/>
              <a:t>(</a:t>
            </a:r>
            <a:r>
              <a:rPr lang="en-US" dirty="0" smtClean="0"/>
              <a:t>Martinez-Salazar, M.D. (n.d.). </a:t>
            </a:r>
            <a:r>
              <a:rPr lang="en-US" i="1" dirty="0" smtClean="0"/>
              <a:t>Qualified Clinical Supervision Training).</a:t>
            </a:r>
            <a:endParaRPr lang="en-US" dirty="0" smtClean="0"/>
          </a:p>
          <a:p>
            <a:endParaRPr lang="en-US" dirty="0" smtClean="0"/>
          </a:p>
          <a:p>
            <a:endParaRPr lang="en-US" dirty="0" smtClean="0"/>
          </a:p>
          <a:p>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Florida Qualified Supervisors and Dual Relationships</a:t>
            </a:r>
            <a:endParaRPr lang="en-US" dirty="0"/>
          </a:p>
        </p:txBody>
      </p:sp>
      <p:sp>
        <p:nvSpPr>
          <p:cNvPr id="3" name="Content Placeholder 2"/>
          <p:cNvSpPr>
            <a:spLocks noGrp="1"/>
          </p:cNvSpPr>
          <p:nvPr>
            <p:ph idx="1"/>
          </p:nvPr>
        </p:nvSpPr>
        <p:spPr/>
        <p:txBody>
          <a:bodyPr>
            <a:normAutofit fontScale="55000" lnSpcReduction="20000"/>
          </a:bodyPr>
          <a:lstStyle/>
          <a:p>
            <a:r>
              <a:rPr lang="en-US" b="1" dirty="0" smtClean="0"/>
              <a:t>Dual Relationships</a:t>
            </a:r>
            <a:endParaRPr lang="en-US" dirty="0" smtClean="0"/>
          </a:p>
          <a:p>
            <a:pPr>
              <a:buNone/>
            </a:pPr>
            <a:endParaRPr lang="en-US" dirty="0" smtClean="0"/>
          </a:p>
          <a:p>
            <a:pPr lvl="0"/>
            <a:r>
              <a:rPr lang="en-US" dirty="0" smtClean="0"/>
              <a:t>The process of supervision becomes more complicated when supervisors take on two or more roles, either personally or professionally, simultaneously or sequentially with each other.</a:t>
            </a:r>
          </a:p>
          <a:p>
            <a:pPr lvl="0"/>
            <a:r>
              <a:rPr lang="en-US" dirty="0" smtClean="0"/>
              <a:t>Multiple relationships may be unavoidable in some cases. Interns may at times serve in vulnerable positions due to power differentials. There can be risk for harm by a supervisor due to exploitation, misuse of power, or boundary violations.</a:t>
            </a:r>
            <a:endParaRPr lang="en-US" dirty="0" smtClean="0"/>
          </a:p>
          <a:p>
            <a:pPr>
              <a:buNone/>
            </a:pPr>
            <a:endParaRPr lang="en-US" dirty="0" smtClean="0"/>
          </a:p>
          <a:p>
            <a:r>
              <a:rPr lang="en-US" dirty="0" smtClean="0"/>
              <a:t>For both interns and supervisors, any dual relationship is problematic if it increases the potential for exploitation or impairs professional objectivity.</a:t>
            </a:r>
          </a:p>
          <a:p>
            <a:pPr>
              <a:buNone/>
            </a:pPr>
            <a:r>
              <a:rPr lang="en-US" dirty="0" smtClean="0"/>
              <a:t> </a:t>
            </a:r>
          </a:p>
          <a:p>
            <a:r>
              <a:rPr lang="en-US" dirty="0" smtClean="0"/>
              <a:t>- APA Ethics Committee (2008) reported that over 60% of all ethics cases opened included multiple relationships as one factor. Almost all professional ethical codes address the topic of dual relationships in supervisory </a:t>
            </a:r>
            <a:r>
              <a:rPr lang="en-US" dirty="0" smtClean="0"/>
              <a:t>situations </a:t>
            </a:r>
            <a:r>
              <a:rPr lang="en-US" b="1" dirty="0" smtClean="0"/>
              <a:t>(</a:t>
            </a:r>
            <a:r>
              <a:rPr lang="en-US" dirty="0" smtClean="0"/>
              <a:t>Martinez-Salazar, M.D. (n.d.). </a:t>
            </a:r>
            <a:r>
              <a:rPr lang="en-US" i="1" dirty="0" smtClean="0"/>
              <a:t>Qualified Clinical Supervision Training).</a:t>
            </a:r>
            <a:endParaRPr lang="en-US" dirty="0" smtClean="0"/>
          </a:p>
          <a:p>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Florida Qualified Supervisors and Dual Relationships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Ryder and Hepworth, for example, stated that dual relationships between supervisors and supervisees are endemic to many educational and work contexts.</a:t>
            </a:r>
          </a:p>
          <a:p>
            <a:pPr>
              <a:buNone/>
            </a:pPr>
            <a:r>
              <a:rPr lang="en-US" dirty="0" smtClean="0"/>
              <a:t> </a:t>
            </a:r>
          </a:p>
          <a:p>
            <a:r>
              <a:rPr lang="en-US" dirty="0" smtClean="0"/>
              <a:t>Most supervisors will, in fact, have more than one relationship with their supervisees (e.g., graduate assistant, co-author, co-facilitator). </a:t>
            </a:r>
            <a:endParaRPr lang="en-US" dirty="0" smtClean="0"/>
          </a:p>
          <a:p>
            <a:pPr>
              <a:buNone/>
            </a:pPr>
            <a:endParaRPr lang="en-US" dirty="0" smtClean="0"/>
          </a:p>
          <a:p>
            <a:r>
              <a:rPr lang="en-US" dirty="0" smtClean="0"/>
              <a:t>The key concepts remain "exploitation" and "objectivity."</a:t>
            </a:r>
          </a:p>
          <a:p>
            <a:pPr>
              <a:buNone/>
            </a:pPr>
            <a:r>
              <a:rPr lang="en-US" dirty="0" smtClean="0"/>
              <a:t> </a:t>
            </a:r>
          </a:p>
          <a:p>
            <a:r>
              <a:rPr lang="en-US" dirty="0" smtClean="0"/>
              <a:t>Supervisors must be diligent about avoiding any situation which puts a supervisee at risk for exploitation or increases the possibility that the supervisor will be less objective.</a:t>
            </a:r>
          </a:p>
          <a:p>
            <a:r>
              <a:rPr lang="en-US" dirty="0" smtClean="0"/>
              <a:t>Source: http://</a:t>
            </a:r>
            <a:r>
              <a:rPr lang="en-US" dirty="0" err="1" smtClean="0"/>
              <a:t>www.getceusnow.com/portal/file/supervisionceu.htm</a:t>
            </a:r>
            <a:endParaRPr lang="en-US" dirty="0" smtClean="0"/>
          </a:p>
          <a:p>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Florida Qualified Supervisors, Ethics, and Dual Relationships</a:t>
            </a:r>
            <a:endParaRPr lang="en-US" dirty="0"/>
          </a:p>
        </p:txBody>
      </p:sp>
      <p:sp>
        <p:nvSpPr>
          <p:cNvPr id="3" name="Content Placeholder 2"/>
          <p:cNvSpPr>
            <a:spLocks noGrp="1"/>
          </p:cNvSpPr>
          <p:nvPr>
            <p:ph idx="1"/>
          </p:nvPr>
        </p:nvSpPr>
        <p:spPr/>
        <p:txBody>
          <a:bodyPr>
            <a:normAutofit fontScale="62500" lnSpcReduction="20000"/>
          </a:bodyPr>
          <a:lstStyle/>
          <a:p>
            <a:r>
              <a:rPr lang="en-US" b="1" dirty="0" smtClean="0"/>
              <a:t>What Do the Ethical Codes Say:</a:t>
            </a:r>
            <a:endParaRPr lang="en-US" dirty="0" smtClean="0"/>
          </a:p>
          <a:p>
            <a:r>
              <a:rPr lang="en-US" dirty="0" smtClean="0"/>
              <a:t>"A psychologist refrains from entering into a multiple relationship if the multiple relationship could reasonably be expected to impair the psychologist's objectivity, competence, or effectiveness in performing his or her functions as a psychologist, or otherwise risk exploitation or harm to the person with whom a professional relationship exists ....Multiple relationships that would not reasonably be expected to cause impairment or risk of exploitation or harm are not unethical." APA (2002) 3.05.a</a:t>
            </a:r>
          </a:p>
          <a:p>
            <a:pPr>
              <a:buNone/>
            </a:pPr>
            <a:r>
              <a:rPr lang="en-US" dirty="0" smtClean="0"/>
              <a:t> </a:t>
            </a:r>
          </a:p>
          <a:p>
            <a:r>
              <a:rPr lang="en-US" dirty="0" smtClean="0"/>
              <a:t>"Supervisors who have multiple roles with supervisees should minimize potential conflicts. Where possible, the roles should be divided among several supervisors. Where this is not possible, careful explanation should be conveyed to the supervisee as to the expectations and responsibilities associated with each supervisory role." ACES (1995) 2.09</a:t>
            </a:r>
            <a:endParaRPr lang="en-US" dirty="0"/>
          </a:p>
        </p:txBody>
      </p:sp>
    </p:spTree>
  </p:cSld>
  <p:clrMapOvr>
    <a:masterClrMapping/>
  </p:clrMapOvr>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Florida Qualified Supervisors, Ethics, and Dual Relationships</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"Counseling supervisors avoid nonprofessional relationships with </a:t>
            </a:r>
            <a:r>
              <a:rPr lang="en-US" dirty="0" smtClean="0"/>
              <a:t>current supervisees</a:t>
            </a:r>
            <a:r>
              <a:rPr lang="en-US" dirty="0" smtClean="0"/>
              <a:t>.....they do not engage in any form of nonprofessional interaction that may compromise the supervisory relationship." ACA (2005) F.3.a.</a:t>
            </a:r>
          </a:p>
          <a:p>
            <a:pPr>
              <a:buNone/>
            </a:pPr>
            <a:r>
              <a:rPr lang="en-US" dirty="0" smtClean="0"/>
              <a:t> </a:t>
            </a:r>
          </a:p>
          <a:p>
            <a:r>
              <a:rPr lang="en-US" dirty="0" smtClean="0"/>
              <a:t>"Members must not accept as supervisees those individuals with whom a prior </a:t>
            </a:r>
            <a:r>
              <a:rPr lang="en-US" dirty="0" smtClean="0"/>
              <a:t>or existing </a:t>
            </a:r>
            <a:r>
              <a:rPr lang="en-US" dirty="0" smtClean="0"/>
              <a:t>relationship could compromise the supervisor's objectivity.....examples of such relationships include, but are not limited to, those individuals with whom the therapist has a current or prior sexual, close personal, immediate familial, or therapeutic relationship. " AAMFT (2001) 4.3 and 4.6</a:t>
            </a:r>
          </a:p>
          <a:p>
            <a:pPr>
              <a:buNone/>
            </a:pPr>
            <a:r>
              <a:rPr lang="en-US" dirty="0" smtClean="0"/>
              <a:t> </a:t>
            </a:r>
          </a:p>
          <a:p>
            <a:r>
              <a:rPr lang="en-US" dirty="0" smtClean="0"/>
              <a:t>"Psychologists do not exploit persons over whom they have supervisory, evaluative, or other authority, such as clients/patients, students, supervisees, research participants, and employees." APA (2002) 3.08</a:t>
            </a:r>
          </a:p>
          <a:p>
            <a:pPr>
              <a:buNone/>
            </a:pPr>
            <a:r>
              <a:rPr lang="en-US" dirty="0" smtClean="0"/>
              <a:t> </a:t>
            </a:r>
          </a:p>
          <a:p>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Florida Qualified Supervisors, Ethics, and Dual Relationships</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"A multiple relationship is one in which a psychologist is in a professional role, </a:t>
            </a:r>
            <a:r>
              <a:rPr lang="en-US" dirty="0" smtClean="0"/>
              <a:t>while simultaneously </a:t>
            </a:r>
            <a:r>
              <a:rPr lang="en-US" dirty="0" smtClean="0"/>
              <a:t>engaging in another role with that individual or someone </a:t>
            </a:r>
            <a:r>
              <a:rPr lang="en-US" dirty="0" smtClean="0"/>
              <a:t>closely associated </a:t>
            </a:r>
            <a:r>
              <a:rPr lang="en-US" dirty="0" smtClean="0"/>
              <a:t>with or related." APA (2002) 3.05.a</a:t>
            </a:r>
            <a:endParaRPr lang="en-US" dirty="0" smtClean="0"/>
          </a:p>
          <a:p>
            <a:pPr>
              <a:buNone/>
            </a:pPr>
            <a:endParaRPr lang="en-US" dirty="0" smtClean="0"/>
          </a:p>
          <a:p>
            <a:r>
              <a:rPr lang="en-US" dirty="0" smtClean="0"/>
              <a:t>"Supervisors should not engage in any form of social contact or interaction which would compromise the supervisor-supervisee relationship. Dual relationships with supervisees that might impair the supervisor's objectivity and professional judgment should be avoided and/or the supervisory relationship terminated " ACES (1995) 2.10</a:t>
            </a:r>
            <a:endParaRPr lang="en-US" dirty="0" smtClean="0"/>
          </a:p>
          <a:p>
            <a:endParaRPr lang="en-US" dirty="0" smtClean="0"/>
          </a:p>
          <a:p>
            <a:r>
              <a:rPr lang="en-US" dirty="0" smtClean="0"/>
              <a:t>"Social workers who function as educators or field instructors for students should not engage in any dual or multiple relationships with students in which there is a risk of exploitation or potential harm to the student" NASW (2008) 2.07</a:t>
            </a:r>
          </a:p>
          <a:p>
            <a:pPr>
              <a:buNone/>
            </a:pPr>
            <a:r>
              <a:rPr lang="en-US" b="1" dirty="0" smtClean="0"/>
              <a:t> </a:t>
            </a:r>
            <a:endParaRPr lang="en-US" dirty="0" smtClean="0"/>
          </a:p>
          <a:p>
            <a:endParaRPr lang="en-US" dirty="0"/>
          </a:p>
        </p:txBody>
      </p:sp>
    </p:spTree>
  </p:cSld>
  <p:clrMapOvr>
    <a:masterClrMapping/>
  </p:clrMapOvr>
</p:sld>
</file>

<file path=ppt/slides/slide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Florida Qualified Supervisors and Liability</a:t>
            </a:r>
            <a:endParaRPr lang="en-US" dirty="0"/>
          </a:p>
        </p:txBody>
      </p:sp>
      <p:sp>
        <p:nvSpPr>
          <p:cNvPr id="3" name="Content Placeholder 2"/>
          <p:cNvSpPr>
            <a:spLocks noGrp="1"/>
          </p:cNvSpPr>
          <p:nvPr>
            <p:ph idx="1"/>
          </p:nvPr>
        </p:nvSpPr>
        <p:spPr/>
        <p:txBody>
          <a:bodyPr>
            <a:normAutofit fontScale="47500" lnSpcReduction="20000"/>
          </a:bodyPr>
          <a:lstStyle/>
          <a:p>
            <a:r>
              <a:rPr lang="en-US" dirty="0" smtClean="0"/>
              <a:t>Supervisors must have a working knowledge of the basic legal principles that affect supervision</a:t>
            </a:r>
            <a:endParaRPr lang="en-US" dirty="0" smtClean="0"/>
          </a:p>
          <a:p>
            <a:endParaRPr lang="en-US" dirty="0" smtClean="0"/>
          </a:p>
          <a:p>
            <a:r>
              <a:rPr lang="en-US" dirty="0" smtClean="0"/>
              <a:t>Risk management is the practice of focusing on the identification, evaluation, and treatment of problems that may injure clients, lead to filing of an ethics complaint, or a malpractice action.</a:t>
            </a:r>
            <a:endParaRPr lang="en-US" dirty="0" smtClean="0"/>
          </a:p>
          <a:p>
            <a:pPr>
              <a:buNone/>
            </a:pPr>
            <a:endParaRPr lang="en-US" dirty="0" smtClean="0"/>
          </a:p>
          <a:p>
            <a:r>
              <a:rPr lang="en-US" dirty="0" smtClean="0"/>
              <a:t>A number of risk management strategies can be used ranging from being consistently available for supervision to formulating a sound supervision contract.</a:t>
            </a:r>
            <a:endParaRPr lang="en-US" dirty="0" smtClean="0"/>
          </a:p>
          <a:p>
            <a:pPr>
              <a:buNone/>
            </a:pPr>
            <a:endParaRPr lang="en-US" dirty="0" smtClean="0"/>
          </a:p>
          <a:p>
            <a:r>
              <a:rPr lang="en-US" i="1" dirty="0" smtClean="0"/>
              <a:t>Direct liability</a:t>
            </a:r>
            <a:endParaRPr lang="en-US" dirty="0" smtClean="0"/>
          </a:p>
          <a:p>
            <a:pPr lvl="0"/>
            <a:r>
              <a:rPr lang="en-US" dirty="0" smtClean="0"/>
              <a:t>The supervisor is at fault and held directly liable for his or her own negligence, such as negligent supervision</a:t>
            </a:r>
          </a:p>
          <a:p>
            <a:pPr lvl="0"/>
            <a:r>
              <a:rPr lang="en-US" dirty="0" smtClean="0"/>
              <a:t>Example: Supervisor fails to meet with the supervisee or does not correct an ethical or legal issue that surfaces in </a:t>
            </a:r>
            <a:r>
              <a:rPr lang="en-US" dirty="0" smtClean="0"/>
              <a:t>supervision</a:t>
            </a:r>
          </a:p>
          <a:p>
            <a:pPr lvl="0">
              <a:buNone/>
            </a:pPr>
            <a:endParaRPr lang="en-US" dirty="0" smtClean="0"/>
          </a:p>
          <a:p>
            <a:r>
              <a:rPr lang="en-US" i="1" dirty="0" smtClean="0"/>
              <a:t>Vicarious liability</a:t>
            </a:r>
            <a:endParaRPr lang="en-US" dirty="0" smtClean="0"/>
          </a:p>
          <a:p>
            <a:pPr lvl="0"/>
            <a:r>
              <a:rPr lang="en-US" dirty="0" smtClean="0"/>
              <a:t>The supervisor is held liable for actions of the supervisee regardless of any fault on the part of the supervisor including when the supervisor has no knowledge of what the supervisee has done. That is, the supervisee may not disclose something to the supervisor but the supervisor is still responsible for everything that the supervisee does. (Bernard and Goodyear, 2004).</a:t>
            </a:r>
          </a:p>
          <a:p>
            <a:pPr lvl="0"/>
            <a:r>
              <a:rPr lang="en-US" dirty="0" smtClean="0"/>
              <a:t> </a:t>
            </a:r>
            <a:r>
              <a:rPr lang="en-US" b="1" dirty="0" smtClean="0"/>
              <a:t>(</a:t>
            </a:r>
            <a:r>
              <a:rPr lang="en-US" dirty="0" smtClean="0"/>
              <a:t>Martinez-Salazar, M.D. (n.d.). </a:t>
            </a:r>
            <a:r>
              <a:rPr lang="en-US" i="1" dirty="0" smtClean="0"/>
              <a:t>Qualified Clinical Supervision Training).</a:t>
            </a:r>
            <a:endParaRPr lang="en-US"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Nine Models of Supervision in the State of Florida</a:t>
            </a:r>
            <a:endParaRPr lang="en-US" dirty="0"/>
          </a:p>
        </p:txBody>
      </p:sp>
      <p:sp>
        <p:nvSpPr>
          <p:cNvPr id="3" name="Content Placeholder 2"/>
          <p:cNvSpPr>
            <a:spLocks noGrp="1"/>
          </p:cNvSpPr>
          <p:nvPr>
            <p:ph idx="1"/>
          </p:nvPr>
        </p:nvSpPr>
        <p:spPr/>
        <p:txBody>
          <a:bodyPr>
            <a:normAutofit fontScale="92500" lnSpcReduction="20000"/>
          </a:bodyPr>
          <a:lstStyle/>
          <a:p>
            <a:r>
              <a:rPr lang="en-US" b="1" dirty="0"/>
              <a:t>The Expert Model</a:t>
            </a:r>
            <a:endParaRPr lang="en-US" dirty="0"/>
          </a:p>
          <a:p>
            <a:r>
              <a:rPr lang="en-US" dirty="0"/>
              <a:t>Known as the “traditional” model</a:t>
            </a:r>
          </a:p>
          <a:p>
            <a:r>
              <a:rPr lang="en-US" dirty="0"/>
              <a:t>The supervisor is the master and the intern is the student</a:t>
            </a:r>
          </a:p>
          <a:p>
            <a:r>
              <a:rPr lang="en-US" dirty="0"/>
              <a:t>The supervisor critiques the actions of the intern and makes suggestions for client treatment.</a:t>
            </a:r>
          </a:p>
          <a:p>
            <a:r>
              <a:rPr lang="en-US" dirty="0"/>
              <a:t>Admission of wrongdoing or input from the supervisee is viewed as a loss of leadership</a:t>
            </a:r>
            <a:r>
              <a:rPr lang="en-US" dirty="0" smtClean="0"/>
              <a:t> (Martinez-Salazar, M.D. (n.d.)</a:t>
            </a:r>
            <a:r>
              <a:rPr lang="en-US" i="1" dirty="0" smtClean="0"/>
              <a:t>. Qualified Clinical Supervision Training).</a:t>
            </a:r>
            <a:r>
              <a:rPr lang="en-US" dirty="0" smtClean="0"/>
              <a:t> </a:t>
            </a:r>
            <a:endParaRPr lang="en-US" dirty="0"/>
          </a:p>
        </p:txBody>
      </p:sp>
    </p:spTree>
  </p:cSld>
  <p:clrMapOvr>
    <a:masterClrMapping/>
  </p:clrMapOvr>
</p:sld>
</file>

<file path=ppt/slides/slide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Florida Qualified Supervisors and Liability</a:t>
            </a:r>
            <a:endParaRPr lang="en-US" dirty="0"/>
          </a:p>
        </p:txBody>
      </p:sp>
      <p:sp>
        <p:nvSpPr>
          <p:cNvPr id="3" name="Content Placeholder 2"/>
          <p:cNvSpPr>
            <a:spLocks noGrp="1"/>
          </p:cNvSpPr>
          <p:nvPr>
            <p:ph idx="1"/>
          </p:nvPr>
        </p:nvSpPr>
        <p:spPr/>
        <p:txBody>
          <a:bodyPr>
            <a:normAutofit fontScale="70000" lnSpcReduction="20000"/>
          </a:bodyPr>
          <a:lstStyle/>
          <a:p>
            <a:r>
              <a:rPr lang="en-US" b="1" dirty="0" smtClean="0"/>
              <a:t>Vicarious liability is often associated with a supervisor's failure to</a:t>
            </a:r>
            <a:r>
              <a:rPr lang="en-US" b="1" dirty="0" smtClean="0"/>
              <a:t>: </a:t>
            </a:r>
            <a:endParaRPr lang="en-US" dirty="0" smtClean="0"/>
          </a:p>
          <a:p>
            <a:pPr lvl="0"/>
            <a:r>
              <a:rPr lang="en-US" dirty="0" smtClean="0"/>
              <a:t>Provide supervisees with adequate information</a:t>
            </a:r>
          </a:p>
          <a:p>
            <a:pPr lvl="0"/>
            <a:r>
              <a:rPr lang="en-US" dirty="0" smtClean="0"/>
              <a:t>Review a supervisee's work for errors and correctly assess capacity/ skill, level.</a:t>
            </a:r>
          </a:p>
          <a:p>
            <a:pPr lvl="0"/>
            <a:r>
              <a:rPr lang="en-US" dirty="0" smtClean="0"/>
              <a:t>Determine when a specialist is needed.</a:t>
            </a:r>
          </a:p>
          <a:p>
            <a:pPr lvl="0"/>
            <a:r>
              <a:rPr lang="en-US" dirty="0" smtClean="0"/>
              <a:t>Detect/and discontinue a negligent service</a:t>
            </a:r>
          </a:p>
          <a:p>
            <a:pPr lvl="0"/>
            <a:r>
              <a:rPr lang="en-US" dirty="0" smtClean="0"/>
              <a:t>Plan or service that is continued beyond its effectiveness.</a:t>
            </a:r>
          </a:p>
          <a:p>
            <a:pPr lvl="0"/>
            <a:r>
              <a:rPr lang="en-US" dirty="0" smtClean="0"/>
              <a:t>Review and approve a supervisee's decisions.</a:t>
            </a:r>
          </a:p>
          <a:p>
            <a:pPr lvl="0"/>
            <a:r>
              <a:rPr lang="en-US" dirty="0" smtClean="0"/>
              <a:t>Provide coverage for unavailable supervisees.</a:t>
            </a:r>
          </a:p>
          <a:p>
            <a:r>
              <a:rPr lang="en-US" dirty="0" smtClean="0"/>
              <a:t>Detect and act on a supervisee's </a:t>
            </a:r>
            <a:r>
              <a:rPr lang="en-US" dirty="0" smtClean="0"/>
              <a:t>impairment </a:t>
            </a:r>
            <a:r>
              <a:rPr lang="en-US" b="1" dirty="0" smtClean="0"/>
              <a:t>(</a:t>
            </a:r>
            <a:r>
              <a:rPr lang="en-US" dirty="0" smtClean="0"/>
              <a:t>Martinez-Salazar, M.D. (n.d.). </a:t>
            </a:r>
            <a:r>
              <a:rPr lang="en-US" i="1" dirty="0" smtClean="0"/>
              <a:t>Qualified Clinical Supervision Training).</a:t>
            </a:r>
            <a:endParaRPr lang="en-US" dirty="0" smtClean="0"/>
          </a:p>
          <a:p>
            <a:pPr lvl="0"/>
            <a:endParaRPr lang="en-US" dirty="0" smtClean="0"/>
          </a:p>
          <a:p>
            <a:pPr>
              <a:buNone/>
            </a:pPr>
            <a:r>
              <a:rPr lang="en-US" b="1" dirty="0" smtClean="0"/>
              <a:t> </a:t>
            </a:r>
            <a:endParaRPr lang="en-US" dirty="0" smtClean="0"/>
          </a:p>
          <a:p>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Florida Qualified Supervisors and Liability</a:t>
            </a:r>
            <a:endParaRPr lang="en-US" dirty="0"/>
          </a:p>
        </p:txBody>
      </p:sp>
      <p:sp>
        <p:nvSpPr>
          <p:cNvPr id="3" name="Content Placeholder 2"/>
          <p:cNvSpPr>
            <a:spLocks noGrp="1"/>
          </p:cNvSpPr>
          <p:nvPr>
            <p:ph idx="1"/>
          </p:nvPr>
        </p:nvSpPr>
        <p:spPr/>
        <p:txBody>
          <a:bodyPr>
            <a:normAutofit fontScale="70000" lnSpcReduction="20000"/>
          </a:bodyPr>
          <a:lstStyle/>
          <a:p>
            <a:r>
              <a:rPr lang="en-US" b="1" dirty="0" smtClean="0"/>
              <a:t>Supervisors can manage vicarious liability by</a:t>
            </a:r>
            <a:endParaRPr lang="en-US" dirty="0" smtClean="0"/>
          </a:p>
          <a:p>
            <a:pPr lvl="0"/>
            <a:r>
              <a:rPr lang="en-US" dirty="0" smtClean="0"/>
              <a:t>Having dearly defined policies and expectations</a:t>
            </a:r>
          </a:p>
          <a:p>
            <a:pPr lvl="0"/>
            <a:r>
              <a:rPr lang="en-US" dirty="0" smtClean="0"/>
              <a:t>Demonstrating awareness of high-risk areas</a:t>
            </a:r>
          </a:p>
          <a:p>
            <a:pPr lvl="0"/>
            <a:r>
              <a:rPr lang="en-US" dirty="0" smtClean="0"/>
              <a:t>Receiving appropriate training and supervision guidance</a:t>
            </a:r>
          </a:p>
          <a:p>
            <a:pPr lvl="0"/>
            <a:r>
              <a:rPr lang="en-US" dirty="0" smtClean="0"/>
              <a:t>Identifying if the intern is exerting "undue influence" on a client. </a:t>
            </a:r>
          </a:p>
          <a:p>
            <a:pPr lvl="0"/>
            <a:r>
              <a:rPr lang="en-US" dirty="0" smtClean="0"/>
              <a:t>Exploring/scrutinizing if there is any sexually and/or romantic involvement between the intern and a client, even when denial of such is present</a:t>
            </a:r>
          </a:p>
          <a:p>
            <a:pPr lvl="0"/>
            <a:r>
              <a:rPr lang="en-US" dirty="0" smtClean="0"/>
              <a:t>Understanding supervisee strengths and weaknesses as practitioners</a:t>
            </a:r>
          </a:p>
          <a:p>
            <a:pPr lvl="0"/>
            <a:r>
              <a:rPr lang="en-US" dirty="0" smtClean="0"/>
              <a:t>Developing an adequate feedback system </a:t>
            </a:r>
          </a:p>
          <a:p>
            <a:r>
              <a:rPr lang="en-US" dirty="0" smtClean="0"/>
              <a:t>Carrying </a:t>
            </a:r>
            <a:r>
              <a:rPr lang="en-US" u="sng" dirty="0" smtClean="0"/>
              <a:t>malpractice </a:t>
            </a:r>
            <a:r>
              <a:rPr lang="en-US" u="sng" dirty="0" smtClean="0"/>
              <a:t>insurance </a:t>
            </a:r>
            <a:r>
              <a:rPr lang="en-US" b="1" dirty="0" smtClean="0"/>
              <a:t>(</a:t>
            </a:r>
            <a:r>
              <a:rPr lang="en-US" dirty="0" smtClean="0"/>
              <a:t>Martinez-Salazar, M.D. (n.d.). </a:t>
            </a:r>
            <a:r>
              <a:rPr lang="en-US" i="1" dirty="0" smtClean="0"/>
              <a:t>Qualified Clinical Supervision Training).</a:t>
            </a:r>
            <a:endParaRPr lang="en-US" dirty="0" smtClean="0"/>
          </a:p>
          <a:p>
            <a:pPr lvl="0"/>
            <a:endParaRPr lang="en-US" dirty="0" smtClean="0"/>
          </a:p>
          <a:p>
            <a:endParaRPr lang="en-US" dirty="0" smtClean="0"/>
          </a:p>
          <a:p>
            <a:endParaRPr lang="en-US" dirty="0"/>
          </a:p>
        </p:txBody>
      </p:sp>
    </p:spTree>
  </p:cSld>
  <p:clrMapOvr>
    <a:masterClrMapping/>
  </p:clrMapOvr>
</p:sld>
</file>

<file path=ppt/slides/slide6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Florida Qualified Supervisors and Documentation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Supervision </a:t>
            </a:r>
            <a:r>
              <a:rPr lang="en-US" dirty="0" smtClean="0"/>
              <a:t>can be a fulfilling endeavor that enhances your professional scope. However</a:t>
            </a:r>
            <a:r>
              <a:rPr lang="en-US" dirty="0" smtClean="0"/>
              <a:t>, given </a:t>
            </a:r>
            <a:r>
              <a:rPr lang="en-US" dirty="0" smtClean="0"/>
              <a:t>its inherent potential for liability, skilled knowledge and thorough documentation must accompany all supervisory activities. Documentation is a requirement for all clinicians and supervisors. It is through the documentation process that the clinical supervisor can gain </a:t>
            </a:r>
            <a:r>
              <a:rPr lang="en-US" dirty="0" smtClean="0"/>
              <a:t>some protection </a:t>
            </a:r>
            <a:r>
              <a:rPr lang="en-US" b="1" dirty="0" smtClean="0"/>
              <a:t>(</a:t>
            </a:r>
            <a:r>
              <a:rPr lang="en-US" dirty="0" smtClean="0"/>
              <a:t>Martinez-Salazar, M.D. (n.d.). </a:t>
            </a:r>
            <a:r>
              <a:rPr lang="en-US" i="1" dirty="0" smtClean="0"/>
              <a:t>Qualified Clinical Supervision Training).</a:t>
            </a:r>
            <a:endParaRPr lang="en-US" dirty="0" smtClean="0"/>
          </a:p>
          <a:p>
            <a:endParaRPr lang="en-US" dirty="0" smtClean="0"/>
          </a:p>
          <a:p>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Florida Qualified Supervisors and Documentation</a:t>
            </a:r>
            <a:endParaRPr lang="en-US" dirty="0"/>
          </a:p>
        </p:txBody>
      </p:sp>
      <p:sp>
        <p:nvSpPr>
          <p:cNvPr id="3" name="Content Placeholder 2"/>
          <p:cNvSpPr>
            <a:spLocks noGrp="1"/>
          </p:cNvSpPr>
          <p:nvPr>
            <p:ph idx="1"/>
          </p:nvPr>
        </p:nvSpPr>
        <p:spPr/>
        <p:txBody>
          <a:bodyPr>
            <a:normAutofit fontScale="77500" lnSpcReduction="20000"/>
          </a:bodyPr>
          <a:lstStyle/>
          <a:p>
            <a:r>
              <a:rPr lang="en-US" b="1" dirty="0" smtClean="0"/>
              <a:t>Documentation is practicing "Ryan's Law"</a:t>
            </a:r>
            <a:endParaRPr lang="en-US" dirty="0" smtClean="0"/>
          </a:p>
          <a:p>
            <a:pPr lvl="0"/>
            <a:r>
              <a:rPr lang="en-US" dirty="0" smtClean="0"/>
              <a:t>Dr. Ryan was a teacher of Social Policy and his law stated, "If it is written it is so and if it is not written it is not so."</a:t>
            </a:r>
          </a:p>
          <a:p>
            <a:pPr lvl="0"/>
            <a:r>
              <a:rPr lang="en-US" dirty="0" smtClean="0"/>
              <a:t>When a clinical supervisor fails to document what directions, advice, and recommendations were given to the supervisee; there is no record and therefore, " it is not so."</a:t>
            </a:r>
          </a:p>
          <a:p>
            <a:pPr lvl="0"/>
            <a:r>
              <a:rPr lang="en-US" dirty="0" smtClean="0"/>
              <a:t>When directions and recommendations are clearly written down it shows the legal and ethical communities that the directions given have a factual base with evidence that supervision </a:t>
            </a:r>
            <a:r>
              <a:rPr lang="en-US" dirty="0" smtClean="0"/>
              <a:t>occurred</a:t>
            </a:r>
            <a:r>
              <a:rPr lang="en-US" dirty="0" smtClean="0"/>
              <a:t> </a:t>
            </a:r>
            <a:r>
              <a:rPr lang="en-US" dirty="0" smtClean="0"/>
              <a:t> </a:t>
            </a:r>
            <a:r>
              <a:rPr lang="en-US" b="1" dirty="0" smtClean="0"/>
              <a:t>(</a:t>
            </a:r>
            <a:r>
              <a:rPr lang="en-US" dirty="0" smtClean="0"/>
              <a:t>Martinez-Salazar, M.D. (n.d.). </a:t>
            </a:r>
            <a:r>
              <a:rPr lang="en-US" i="1" dirty="0" smtClean="0"/>
              <a:t>Qualified Clinical Supervision Training).</a:t>
            </a:r>
            <a:endParaRPr lang="en-US" dirty="0" smtClean="0"/>
          </a:p>
          <a:p>
            <a:pPr>
              <a:buNone/>
            </a:pPr>
            <a:r>
              <a:rPr lang="en-US" b="1" dirty="0" smtClean="0"/>
              <a:t> </a:t>
            </a:r>
            <a:endParaRPr lang="en-US" dirty="0" smtClean="0"/>
          </a:p>
        </p:txBody>
      </p:sp>
    </p:spTree>
  </p:cSld>
  <p:clrMapOvr>
    <a:masterClrMapping/>
  </p:clrMapOvr>
</p:sld>
</file>

<file path=ppt/slides/slide6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Florida Qualified Supervisors and Ethical Codes</a:t>
            </a:r>
            <a:endParaRPr lang="en-US" dirty="0"/>
          </a:p>
        </p:txBody>
      </p:sp>
      <p:sp>
        <p:nvSpPr>
          <p:cNvPr id="3" name="Content Placeholder 2"/>
          <p:cNvSpPr>
            <a:spLocks noGrp="1"/>
          </p:cNvSpPr>
          <p:nvPr>
            <p:ph idx="1"/>
          </p:nvPr>
        </p:nvSpPr>
        <p:spPr/>
        <p:txBody>
          <a:bodyPr>
            <a:normAutofit fontScale="70000" lnSpcReduction="20000"/>
          </a:bodyPr>
          <a:lstStyle/>
          <a:p>
            <a:r>
              <a:rPr lang="en-US" b="1" dirty="0" smtClean="0"/>
              <a:t>Ethical Codes Addressing Ethical Issues in Clinical Supervision</a:t>
            </a:r>
            <a:endParaRPr lang="en-US" dirty="0" smtClean="0"/>
          </a:p>
          <a:p>
            <a:r>
              <a:rPr lang="en-US" b="1" dirty="0" smtClean="0"/>
              <a:t> NASW </a:t>
            </a:r>
            <a:r>
              <a:rPr lang="en-US" b="1" dirty="0" smtClean="0"/>
              <a:t>code of ethics state in section 3.01 Supervision and </a:t>
            </a:r>
            <a:r>
              <a:rPr lang="en-US" b="1" dirty="0" smtClean="0"/>
              <a:t>Consultation:</a:t>
            </a:r>
          </a:p>
          <a:p>
            <a:r>
              <a:rPr lang="en-US" dirty="0" smtClean="0"/>
              <a:t> Social </a:t>
            </a:r>
            <a:r>
              <a:rPr lang="en-US" dirty="0" smtClean="0"/>
              <a:t>workers who provide supervision or consultation should have the necessary knowledge, and skill to supervise or consult appropriately, and should do so only within their areas of knowledge and competence.</a:t>
            </a:r>
          </a:p>
          <a:p>
            <a:pPr lvl="0"/>
            <a:r>
              <a:rPr lang="en-US" dirty="0" smtClean="0"/>
              <a:t>Social workers who provide supervision or consultation are responsible for setting dear, appropriate, and culturally sensitive boundaries.</a:t>
            </a:r>
          </a:p>
          <a:p>
            <a:pPr lvl="0"/>
            <a:r>
              <a:rPr lang="en-US" dirty="0" smtClean="0"/>
              <a:t>Social workers should not engage in any dual or multiple relationships with supervisees in which there is a risk of exploitation of or potential harm to the supervisee.</a:t>
            </a:r>
          </a:p>
          <a:p>
            <a:pPr lvl="0"/>
            <a:r>
              <a:rPr lang="en-US" dirty="0" smtClean="0"/>
              <a:t>Social workers who provide supervision should evaluate supervisees' performance in a manner that is fair and respectful</a:t>
            </a:r>
          </a:p>
          <a:p>
            <a:endParaRPr lang="en-US" dirty="0"/>
          </a:p>
        </p:txBody>
      </p:sp>
    </p:spTree>
  </p:cSld>
  <p:clrMapOvr>
    <a:masterClrMapping/>
  </p:clrMapOvr>
</p:sld>
</file>

<file path=ppt/slides/slide6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Florida Qualified Supervisors and Ethical Codes</a:t>
            </a:r>
            <a:endParaRPr lang="en-US" dirty="0"/>
          </a:p>
        </p:txBody>
      </p:sp>
      <p:sp>
        <p:nvSpPr>
          <p:cNvPr id="3" name="Content Placeholder 2"/>
          <p:cNvSpPr>
            <a:spLocks noGrp="1"/>
          </p:cNvSpPr>
          <p:nvPr>
            <p:ph idx="1"/>
          </p:nvPr>
        </p:nvSpPr>
        <p:spPr/>
        <p:txBody>
          <a:bodyPr>
            <a:normAutofit fontScale="70000" lnSpcReduction="20000"/>
          </a:bodyPr>
          <a:lstStyle/>
          <a:p>
            <a:r>
              <a:rPr lang="en-US" b="1" dirty="0" smtClean="0"/>
              <a:t>ACA Code of Ethics</a:t>
            </a:r>
            <a:endParaRPr lang="en-US" dirty="0" smtClean="0"/>
          </a:p>
          <a:p>
            <a:pPr lvl="0"/>
            <a:r>
              <a:rPr lang="en-US" dirty="0" smtClean="0"/>
              <a:t>F.1.a A primary obligation of counseling supervisor is to monitor the services provided by other counselors or counselors in-training.</a:t>
            </a:r>
          </a:p>
          <a:p>
            <a:pPr lvl="0"/>
            <a:r>
              <a:rPr lang="en-US" dirty="0" smtClean="0"/>
              <a:t>Section F.1.b, Counseling supervisors work to ensure that clients are aware of the qualifications of the supervisees who render services to the clients.</a:t>
            </a:r>
          </a:p>
          <a:p>
            <a:pPr lvl="0"/>
            <a:r>
              <a:rPr lang="en-US" dirty="0" smtClean="0"/>
              <a:t>Section F. 3.a, Counseling supervisors clearly define and maintain ethical, professional, personal and social relationships.</a:t>
            </a:r>
          </a:p>
          <a:p>
            <a:pPr lvl="0"/>
            <a:r>
              <a:rPr lang="en-US" dirty="0" smtClean="0"/>
              <a:t>Section F.4.a, Supervisors are responsible for incorporating into their supervision the principals of informed consent and participation.</a:t>
            </a:r>
          </a:p>
          <a:p>
            <a:pPr lvl="0"/>
            <a:r>
              <a:rPr lang="en-US" dirty="0" smtClean="0"/>
              <a:t>Section F.4.d, Supervisors or supervisees have the right to terminate the supervisory relationship with adequate notice.</a:t>
            </a:r>
          </a:p>
          <a:p>
            <a:endParaRPr lang="en-US" dirty="0"/>
          </a:p>
        </p:txBody>
      </p:sp>
    </p:spTree>
  </p:cSld>
  <p:clrMapOvr>
    <a:masterClrMapping/>
  </p:clrMapOvr>
</p:sld>
</file>

<file path=ppt/slides/slide6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Florida Qualified Supervisors and Ethical Codes</a:t>
            </a:r>
            <a:endParaRPr lang="en-US" dirty="0"/>
          </a:p>
        </p:txBody>
      </p:sp>
      <p:sp>
        <p:nvSpPr>
          <p:cNvPr id="3" name="Content Placeholder 2"/>
          <p:cNvSpPr>
            <a:spLocks noGrp="1"/>
          </p:cNvSpPr>
          <p:nvPr>
            <p:ph idx="1"/>
          </p:nvPr>
        </p:nvSpPr>
        <p:spPr/>
        <p:txBody>
          <a:bodyPr>
            <a:normAutofit fontScale="47500" lnSpcReduction="20000"/>
          </a:bodyPr>
          <a:lstStyle/>
          <a:p>
            <a:r>
              <a:rPr lang="en-US" b="1" dirty="0" smtClean="0"/>
              <a:t>The AAMFT Codes of Ethics address supervision ethics in Principle IV</a:t>
            </a:r>
            <a:endParaRPr lang="en-US" dirty="0" smtClean="0"/>
          </a:p>
          <a:p>
            <a:r>
              <a:rPr lang="en-US" b="1" dirty="0" smtClean="0"/>
              <a:t>Responsibility to Students and Supervisees.</a:t>
            </a:r>
            <a:endParaRPr lang="en-US" dirty="0" smtClean="0"/>
          </a:p>
          <a:p>
            <a:r>
              <a:rPr lang="en-US" b="1" dirty="0" smtClean="0"/>
              <a:t> </a:t>
            </a:r>
            <a:endParaRPr lang="en-US" dirty="0" smtClean="0"/>
          </a:p>
          <a:p>
            <a:r>
              <a:rPr lang="en-US" dirty="0" smtClean="0"/>
              <a:t>This section of the AAMFT Codes states: "Marriage and family therapists do not exploit the trust and dependency of students and supervisees." The AAMFT all so states:</a:t>
            </a:r>
          </a:p>
          <a:p>
            <a:pPr lvl="0"/>
            <a:r>
              <a:rPr lang="en-US" dirty="0" smtClean="0"/>
              <a:t>4.1 Marriage and family therapists are aware of their influential positions with respect to students and supervisees, and they avoid exploiting the trust and dependency of such persons.</a:t>
            </a:r>
          </a:p>
          <a:p>
            <a:pPr lvl="0"/>
            <a:r>
              <a:rPr lang="en-US" dirty="0" smtClean="0"/>
              <a:t>4.2 Marriage and family therapists do not provide therapy to current</a:t>
            </a:r>
          </a:p>
          <a:p>
            <a:pPr lvl="0"/>
            <a:r>
              <a:rPr lang="en-US" dirty="0" smtClean="0"/>
              <a:t>4.3 Marriage and family therapists do not engage in sexual intimacy with students or supervisees during the evaluative or training relationship between the therapist and student or supervisee.</a:t>
            </a:r>
          </a:p>
          <a:p>
            <a:pPr lvl="0"/>
            <a:r>
              <a:rPr lang="en-US" dirty="0" smtClean="0"/>
              <a:t>4.4 Marriage and family therapists do not permit students or supervisees to perform or to hold themselves out as competent to perform professional services beyond their training, level of experience.</a:t>
            </a:r>
          </a:p>
          <a:p>
            <a:pPr lvl="0"/>
            <a:r>
              <a:rPr lang="en-US" dirty="0" smtClean="0"/>
              <a:t>4.5 Marriage and family therapists take reasonable measures to ensure that services provided by supervisees are professional.</a:t>
            </a:r>
          </a:p>
          <a:p>
            <a:pPr lvl="0"/>
            <a:r>
              <a:rPr lang="en-US" dirty="0" smtClean="0"/>
              <a:t>4.7 Marriage and family therapists do not disclose supervisee confidences except by written authorization or waiver or permitted by law.</a:t>
            </a:r>
          </a:p>
          <a:p>
            <a:pPr>
              <a:buNone/>
            </a:pPr>
            <a:r>
              <a:rPr lang="en-US" dirty="0" smtClean="0"/>
              <a:t> </a:t>
            </a:r>
            <a:endParaRPr lang="en-US" dirty="0" smtClean="0"/>
          </a:p>
          <a:p>
            <a:r>
              <a:rPr lang="en-US" dirty="0" smtClean="0"/>
              <a:t>Malone, W.J. (2009) Clinical </a:t>
            </a:r>
            <a:r>
              <a:rPr lang="en-US" dirty="0" smtClean="0"/>
              <a:t>Supervision: </a:t>
            </a:r>
            <a:r>
              <a:rPr lang="en-US" i="1" dirty="0" smtClean="0"/>
              <a:t>We Are More Than Bosses</a:t>
            </a:r>
            <a:r>
              <a:rPr lang="en-US" i="1" dirty="0" smtClean="0"/>
              <a:t>.</a:t>
            </a:r>
            <a:r>
              <a:rPr lang="en-US" i="1" dirty="0" smtClean="0"/>
              <a:t>:</a:t>
            </a:r>
            <a:r>
              <a:rPr lang="en-US" i="1" dirty="0" smtClean="0"/>
              <a:t> </a:t>
            </a:r>
            <a:r>
              <a:rPr lang="en-US" i="1" dirty="0" smtClean="0"/>
              <a:t>We Are </a:t>
            </a:r>
            <a:r>
              <a:rPr lang="en-US" i="1" dirty="0" smtClean="0"/>
              <a:t>Leaders++++++,</a:t>
            </a:r>
            <a:r>
              <a:rPr lang="en-US" dirty="0" smtClean="0"/>
              <a:t> </a:t>
            </a:r>
          </a:p>
          <a:p>
            <a:r>
              <a:rPr lang="en-US" dirty="0" smtClean="0"/>
              <a:t>Adapted </a:t>
            </a:r>
            <a:r>
              <a:rPr lang="en-US" dirty="0" smtClean="0"/>
              <a:t>from: </a:t>
            </a:r>
            <a:r>
              <a:rPr lang="en-US" i="1" dirty="0" smtClean="0"/>
              <a:t>Clinical supervision in the helping professions: A practical guide (2nd edition)</a:t>
            </a:r>
            <a:r>
              <a:rPr lang="en-US" dirty="0" smtClean="0"/>
              <a:t>, 2010, by Corey, Haynes, Moulton, &amp; </a:t>
            </a:r>
            <a:r>
              <a:rPr lang="en-US" dirty="0" err="1" smtClean="0"/>
              <a:t>Muratori</a:t>
            </a:r>
            <a:r>
              <a:rPr lang="en-US" dirty="0" smtClean="0"/>
              <a:t>, American Counseling Association, Alexandria, VA.</a:t>
            </a:r>
          </a:p>
          <a:p>
            <a:endParaRPr lang="en-US" dirty="0"/>
          </a:p>
        </p:txBody>
      </p:sp>
    </p:spTree>
  </p:cSld>
  <p:clrMapOvr>
    <a:masterClrMapping/>
  </p:clrMapOvr>
</p:sld>
</file>

<file path=ppt/slides/slide6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fontScale="25000" lnSpcReduction="20000"/>
          </a:bodyPr>
          <a:lstStyle/>
          <a:p>
            <a:pPr>
              <a:buNone/>
            </a:pPr>
            <a:endParaRPr lang="en-US" dirty="0" smtClean="0"/>
          </a:p>
          <a:p>
            <a:pPr>
              <a:buNone/>
            </a:pPr>
            <a:r>
              <a:rPr lang="en-US" dirty="0" smtClean="0"/>
              <a:t> </a:t>
            </a:r>
          </a:p>
          <a:p>
            <a:r>
              <a:rPr lang="en-US" dirty="0" smtClean="0"/>
              <a:t>Association for Counselor Education and Supervision. (1995). Ethical guidelines for counseling supervisors. </a:t>
            </a:r>
            <a:r>
              <a:rPr lang="en-US" i="1" dirty="0" smtClean="0"/>
              <a:t>Counselor Education and Supervision, 34(3</a:t>
            </a:r>
            <a:r>
              <a:rPr lang="en-US" dirty="0" smtClean="0"/>
              <a:t>), 270-276.</a:t>
            </a:r>
          </a:p>
          <a:p>
            <a:r>
              <a:rPr lang="en-US" dirty="0" smtClean="0"/>
              <a:t> </a:t>
            </a:r>
          </a:p>
          <a:p>
            <a:r>
              <a:rPr lang="en-US" dirty="0" smtClean="0"/>
              <a:t>American Association of Marriage and Family Therapists. (2017). </a:t>
            </a:r>
            <a:r>
              <a:rPr lang="en-US" i="1" dirty="0" smtClean="0"/>
              <a:t>Code of ethics.</a:t>
            </a:r>
            <a:r>
              <a:rPr lang="en-US" dirty="0" smtClean="0"/>
              <a:t> Retrieved February 11, 2017 from http://aamft.org/iMIS15/AAMFT/Content/Legal_Ethics/Code_of_Ethics.aspx</a:t>
            </a:r>
          </a:p>
          <a:p>
            <a:r>
              <a:rPr lang="en-US" dirty="0" smtClean="0"/>
              <a:t> </a:t>
            </a:r>
          </a:p>
          <a:p>
            <a:r>
              <a:rPr lang="en-US" dirty="0" smtClean="0"/>
              <a:t>American Counseling Association. (2014a). </a:t>
            </a:r>
            <a:r>
              <a:rPr lang="en-US" i="1" dirty="0" smtClean="0"/>
              <a:t>ACA Code of ethics</a:t>
            </a:r>
            <a:r>
              <a:rPr lang="en-US" dirty="0" smtClean="0"/>
              <a:t>. Alexandria, VA: Author. </a:t>
            </a:r>
          </a:p>
          <a:p>
            <a:r>
              <a:rPr lang="en-US" dirty="0" smtClean="0"/>
              <a:t> </a:t>
            </a:r>
          </a:p>
          <a:p>
            <a:r>
              <a:rPr lang="en-US" dirty="0" smtClean="0"/>
              <a:t>American Psychological Association. (2010). Ethical principles of psychologists and code of conduct. Retrieved February 9, 2017 from http://</a:t>
            </a:r>
            <a:r>
              <a:rPr lang="en-US" dirty="0" err="1" smtClean="0"/>
              <a:t>www.apa.org/ethics/code/index.aspx</a:t>
            </a:r>
            <a:r>
              <a:rPr lang="en-US" dirty="0" smtClean="0"/>
              <a:t>.</a:t>
            </a:r>
          </a:p>
          <a:p>
            <a:r>
              <a:rPr lang="en-US" dirty="0" smtClean="0"/>
              <a:t> </a:t>
            </a:r>
          </a:p>
          <a:p>
            <a:r>
              <a:rPr lang="en-US" dirty="0" smtClean="0"/>
              <a:t>Berger, S.S. &amp; Buchholz, E.S. (1993). “On becoming a supervisee: Preparation for learning in a supervisory relationship.” </a:t>
            </a:r>
            <a:r>
              <a:rPr lang="en-US" b="1" i="1" dirty="0" smtClean="0"/>
              <a:t>Psychotherapy: Theory, Research, Practice and Training, 30</a:t>
            </a:r>
            <a:r>
              <a:rPr lang="en-US" dirty="0" smtClean="0"/>
              <a:t>, pp.86-92.</a:t>
            </a:r>
          </a:p>
          <a:p>
            <a:r>
              <a:rPr lang="en-US" dirty="0" smtClean="0"/>
              <a:t> </a:t>
            </a:r>
          </a:p>
          <a:p>
            <a:r>
              <a:rPr lang="en-US" dirty="0" smtClean="0"/>
              <a:t>Bernard, J.M. (1994). </a:t>
            </a:r>
            <a:r>
              <a:rPr lang="en-US" b="1" dirty="0" smtClean="0"/>
              <a:t>Receiving and using supervision</a:t>
            </a:r>
            <a:r>
              <a:rPr lang="en-US" dirty="0" smtClean="0"/>
              <a:t>.  In H. Hackney &amp; S. Cormier (Eds.). </a:t>
            </a:r>
            <a:r>
              <a:rPr lang="en-US" i="1" dirty="0" smtClean="0"/>
              <a:t>Counseling strategies and interventions</a:t>
            </a:r>
            <a:r>
              <a:rPr lang="en-US" dirty="0" smtClean="0"/>
              <a:t> (pp.168-169). Needham Heights, MA: </a:t>
            </a:r>
            <a:r>
              <a:rPr lang="en-US" dirty="0" err="1" smtClean="0"/>
              <a:t>Auyn</a:t>
            </a:r>
            <a:r>
              <a:rPr lang="en-US" dirty="0" smtClean="0"/>
              <a:t> &amp; Bacon.</a:t>
            </a:r>
          </a:p>
          <a:p>
            <a:r>
              <a:rPr lang="en-US" dirty="0" smtClean="0"/>
              <a:t> </a:t>
            </a:r>
          </a:p>
          <a:p>
            <a:r>
              <a:rPr lang="en-US" dirty="0" smtClean="0"/>
              <a:t>Bernard, J. &amp; Goodyear, R. (2009). </a:t>
            </a:r>
            <a:r>
              <a:rPr lang="en-US" i="1" dirty="0" smtClean="0"/>
              <a:t>Fundamentals of clinical supervision</a:t>
            </a:r>
            <a:r>
              <a:rPr lang="en-US" dirty="0" smtClean="0"/>
              <a:t>. Boston: Pearson Education Inc.</a:t>
            </a:r>
          </a:p>
          <a:p>
            <a:r>
              <a:rPr lang="en-US" dirty="0" smtClean="0"/>
              <a:t> </a:t>
            </a:r>
          </a:p>
          <a:p>
            <a:r>
              <a:rPr lang="en-US" dirty="0" smtClean="0"/>
              <a:t>Berger, N. &amp; Graff, L. (1995). </a:t>
            </a:r>
            <a:r>
              <a:rPr lang="en-US" b="1" dirty="0" smtClean="0"/>
              <a:t>Making good use of supervision</a:t>
            </a:r>
            <a:r>
              <a:rPr lang="en-US" dirty="0" smtClean="0"/>
              <a:t>. In Martin, D.G. &amp; Moore, A.D. (Eds.) (1995). </a:t>
            </a:r>
            <a:r>
              <a:rPr lang="en-US" i="1" dirty="0" smtClean="0"/>
              <a:t>Basics of clinical practice: A guidebook for trainees in the helping profession </a:t>
            </a:r>
            <a:r>
              <a:rPr lang="en-US" dirty="0" smtClean="0"/>
              <a:t>(pp. 408-432). Prospect Heights, IL.: Waveland Press.</a:t>
            </a:r>
          </a:p>
          <a:p>
            <a:r>
              <a:rPr lang="en-US" dirty="0" smtClean="0"/>
              <a:t> </a:t>
            </a:r>
          </a:p>
          <a:p>
            <a:r>
              <a:rPr lang="en-US" dirty="0" smtClean="0"/>
              <a:t>Campbell, J. M. (2006). </a:t>
            </a:r>
            <a:r>
              <a:rPr lang="en-US" i="1" dirty="0" smtClean="0"/>
              <a:t>Essentials of clinical supervision. </a:t>
            </a:r>
            <a:r>
              <a:rPr lang="en-US" dirty="0" smtClean="0"/>
              <a:t>New York: John Wiley and Sons. </a:t>
            </a:r>
          </a:p>
          <a:p>
            <a:r>
              <a:rPr lang="en-US" dirty="0" smtClean="0"/>
              <a:t> </a:t>
            </a:r>
          </a:p>
          <a:p>
            <a:r>
              <a:rPr lang="en-US" dirty="0" smtClean="0"/>
              <a:t>Corey, G., Haynes, R., &amp; </a:t>
            </a:r>
            <a:r>
              <a:rPr lang="en-US" dirty="0" err="1" smtClean="0"/>
              <a:t>Muratori</a:t>
            </a:r>
            <a:r>
              <a:rPr lang="en-US" dirty="0" smtClean="0"/>
              <a:t>, M. (2010). </a:t>
            </a:r>
            <a:r>
              <a:rPr lang="en-US" i="1" dirty="0" smtClean="0"/>
              <a:t>Clinical supervision in the helping professions: A practical guide</a:t>
            </a:r>
            <a:r>
              <a:rPr lang="en-US" dirty="0" smtClean="0"/>
              <a:t>. Alexandria, VA: American Counseling Association </a:t>
            </a:r>
          </a:p>
          <a:p>
            <a:r>
              <a:rPr lang="en-US" dirty="0" smtClean="0"/>
              <a:t> </a:t>
            </a:r>
          </a:p>
          <a:p>
            <a:r>
              <a:rPr lang="en-US" dirty="0" err="1" smtClean="0"/>
              <a:t>Doehrman</a:t>
            </a:r>
            <a:r>
              <a:rPr lang="en-US" dirty="0" smtClean="0"/>
              <a:t>, M.J. (1976). Parallel processes in supervision and psycho- therapy. </a:t>
            </a:r>
            <a:r>
              <a:rPr lang="en-US" i="1" dirty="0" smtClean="0"/>
              <a:t>Bulletin of the Menninger Clinic, 40</a:t>
            </a:r>
            <a:r>
              <a:rPr lang="en-US" dirty="0" smtClean="0"/>
              <a:t>, 9-104.</a:t>
            </a:r>
          </a:p>
          <a:p>
            <a:r>
              <a:rPr lang="en-US" dirty="0" smtClean="0"/>
              <a:t> </a:t>
            </a:r>
          </a:p>
          <a:p>
            <a:r>
              <a:rPr lang="en-US" dirty="0" smtClean="0"/>
              <a:t>Emerson, S. (1996). Creating a safe place for growth in supervision. (1996). The supervision contract: Making it perfectly clear. </a:t>
            </a:r>
            <a:r>
              <a:rPr lang="en-US" i="1" dirty="0" smtClean="0"/>
              <a:t>Clinical supervisor, 14(2</a:t>
            </a:r>
            <a:r>
              <a:rPr lang="en-US" dirty="0" smtClean="0"/>
              <a:t>), 121-134.</a:t>
            </a:r>
            <a:endParaRPr lang="en-US" dirty="0"/>
          </a:p>
        </p:txBody>
      </p:sp>
    </p:spTree>
  </p:cSld>
  <p:clrMapOvr>
    <a:masterClrMapping/>
  </p:clrMapOvr>
</p:sld>
</file>

<file path=ppt/slides/slide6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fontScale="25000" lnSpcReduction="20000"/>
          </a:bodyPr>
          <a:lstStyle/>
          <a:p>
            <a:r>
              <a:rPr lang="en-US" dirty="0" smtClean="0"/>
              <a:t>Epstein RM, </a:t>
            </a:r>
            <a:r>
              <a:rPr lang="en-US" dirty="0" err="1" smtClean="0"/>
              <a:t>Hundert</a:t>
            </a:r>
            <a:r>
              <a:rPr lang="en-US" dirty="0" smtClean="0"/>
              <a:t> EM. (2002). Defining and assessing professional competence. </a:t>
            </a:r>
            <a:r>
              <a:rPr lang="en-US" i="1" dirty="0" smtClean="0"/>
              <a:t>Journal of the American Medical Association</a:t>
            </a:r>
            <a:r>
              <a:rPr lang="en-US" dirty="0" smtClean="0"/>
              <a:t>, 287(2), 226-235.</a:t>
            </a:r>
          </a:p>
          <a:p>
            <a:r>
              <a:rPr lang="en-US" dirty="0" smtClean="0"/>
              <a:t> </a:t>
            </a:r>
          </a:p>
          <a:p>
            <a:r>
              <a:rPr lang="en-US" dirty="0" err="1" smtClean="0"/>
              <a:t>Falender</a:t>
            </a:r>
            <a:r>
              <a:rPr lang="en-US" dirty="0" smtClean="0"/>
              <a:t>, C.A. &amp; </a:t>
            </a:r>
            <a:r>
              <a:rPr lang="en-US" dirty="0" err="1" smtClean="0"/>
              <a:t>Shafranske</a:t>
            </a:r>
            <a:r>
              <a:rPr lang="en-US" dirty="0" smtClean="0"/>
              <a:t>, E.P. (2004), </a:t>
            </a:r>
            <a:r>
              <a:rPr lang="en-US" i="1" dirty="0" smtClean="0"/>
              <a:t>Supervision essentials for the practice of competency-based supervision. </a:t>
            </a:r>
            <a:r>
              <a:rPr lang="en-US" dirty="0" smtClean="0"/>
              <a:t>Washington, D.C.: American Psychological Association</a:t>
            </a:r>
          </a:p>
          <a:p>
            <a:r>
              <a:rPr lang="en-US" dirty="0" smtClean="0"/>
              <a:t> </a:t>
            </a:r>
          </a:p>
          <a:p>
            <a:r>
              <a:rPr lang="en-US" dirty="0" err="1" smtClean="0"/>
              <a:t>Falender</a:t>
            </a:r>
            <a:r>
              <a:rPr lang="en-US" dirty="0" smtClean="0"/>
              <a:t> C. A., </a:t>
            </a:r>
            <a:r>
              <a:rPr lang="en-US" dirty="0" err="1" smtClean="0"/>
              <a:t>Shafranske</a:t>
            </a:r>
            <a:r>
              <a:rPr lang="en-US" dirty="0" smtClean="0"/>
              <a:t> E. P. (2007). Competence in competency-based supervision practice: Construct and application. </a:t>
            </a:r>
            <a:r>
              <a:rPr lang="en-US" i="1" dirty="0" smtClean="0"/>
              <a:t>Professional Psychology: Research and Practice, 38</a:t>
            </a:r>
            <a:r>
              <a:rPr lang="en-US" dirty="0" smtClean="0"/>
              <a:t>, 232–240. doi:10.1037/0735-7028.38.3.232</a:t>
            </a:r>
          </a:p>
          <a:p>
            <a:r>
              <a:rPr lang="en-US" dirty="0" smtClean="0"/>
              <a:t> </a:t>
            </a:r>
          </a:p>
          <a:p>
            <a:r>
              <a:rPr lang="en-US" dirty="0" err="1" smtClean="0"/>
              <a:t>Falvey</a:t>
            </a:r>
            <a:r>
              <a:rPr lang="en-US" dirty="0" smtClean="0"/>
              <a:t> J.E. (2002). </a:t>
            </a:r>
            <a:r>
              <a:rPr lang="en-US" i="1" dirty="0" smtClean="0"/>
              <a:t>Managing clinical supervision: Ethical practice and legal risk management</a:t>
            </a:r>
            <a:r>
              <a:rPr lang="en-US" dirty="0" smtClean="0"/>
              <a:t>. Pacific Grove, CA: Brooks/Cole-Thomson Learning.</a:t>
            </a:r>
          </a:p>
          <a:p>
            <a:r>
              <a:rPr lang="en-US" dirty="0" smtClean="0"/>
              <a:t> </a:t>
            </a:r>
          </a:p>
          <a:p>
            <a:r>
              <a:rPr lang="en-US" dirty="0" smtClean="0"/>
              <a:t> </a:t>
            </a:r>
          </a:p>
          <a:p>
            <a:r>
              <a:rPr lang="en-US" dirty="0" smtClean="0"/>
              <a:t>Fine, M. &amp; Turner, J. (1997). </a:t>
            </a:r>
            <a:r>
              <a:rPr lang="en-US" b="1" dirty="0" smtClean="0"/>
              <a:t>Collaborative supervision: Minding the power</a:t>
            </a:r>
            <a:r>
              <a:rPr lang="en-US" dirty="0" smtClean="0"/>
              <a:t>. In T.C. Todd &amp; C.L. Storm (Eds.) </a:t>
            </a:r>
            <a:r>
              <a:rPr lang="en-US" i="1" dirty="0" smtClean="0"/>
              <a:t>The complete systemic supervisor: Context, philosophy, and pragmatics</a:t>
            </a:r>
            <a:r>
              <a:rPr lang="en-US" dirty="0" smtClean="0"/>
              <a:t> (pp. 229-240). Needham Heights, MA: Allyn &amp; Bacon.  </a:t>
            </a:r>
          </a:p>
          <a:p>
            <a:r>
              <a:rPr lang="en-US" dirty="0" smtClean="0"/>
              <a:t> </a:t>
            </a:r>
          </a:p>
          <a:p>
            <a:r>
              <a:rPr lang="en-US" dirty="0" smtClean="0"/>
              <a:t>Hawkins, P. and </a:t>
            </a:r>
            <a:r>
              <a:rPr lang="en-US" dirty="0" err="1" smtClean="0"/>
              <a:t>Shohet</a:t>
            </a:r>
            <a:r>
              <a:rPr lang="en-US" dirty="0" smtClean="0"/>
              <a:t>, R. (2006). </a:t>
            </a:r>
            <a:r>
              <a:rPr lang="en-US" i="1" dirty="0" smtClean="0"/>
              <a:t>Supervision in the helping professions. (</a:t>
            </a:r>
            <a:r>
              <a:rPr lang="en-US" dirty="0" smtClean="0"/>
              <a:t>3rd ed.) New York, NY: Open University Press. </a:t>
            </a:r>
          </a:p>
          <a:p>
            <a:r>
              <a:rPr lang="en-US" dirty="0" smtClean="0"/>
              <a:t> </a:t>
            </a:r>
          </a:p>
          <a:p>
            <a:r>
              <a:rPr lang="en-US" dirty="0" smtClean="0"/>
              <a:t>Kaiser, T. L. (1992). The supervisory relationship: An identification of the primary elements in the relationship and an application of two theories of ethical relationships. </a:t>
            </a:r>
            <a:r>
              <a:rPr lang="en-US" i="1" dirty="0" smtClean="0"/>
              <a:t>Journal of Marital and Family Therapy, 18</a:t>
            </a:r>
            <a:r>
              <a:rPr lang="en-US" dirty="0" smtClean="0"/>
              <a:t>, 283–296. </a:t>
            </a:r>
          </a:p>
          <a:p>
            <a:r>
              <a:rPr lang="en-US" dirty="0" smtClean="0"/>
              <a:t> </a:t>
            </a:r>
          </a:p>
          <a:p>
            <a:r>
              <a:rPr lang="en-US" dirty="0" err="1" smtClean="0"/>
              <a:t>Kurpius</a:t>
            </a:r>
            <a:r>
              <a:rPr lang="en-US" dirty="0" smtClean="0"/>
              <a:t>, D., Gibson, G., Lewis, J., &amp; </a:t>
            </a:r>
            <a:r>
              <a:rPr lang="en-US" dirty="0" err="1" smtClean="0"/>
              <a:t>Corbet</a:t>
            </a:r>
            <a:r>
              <a:rPr lang="en-US" dirty="0" smtClean="0"/>
              <a:t>, M. (1991). Ethical issues in supervising counseling practitioners. </a:t>
            </a:r>
            <a:r>
              <a:rPr lang="en-US" i="1" dirty="0" smtClean="0"/>
              <a:t>Counselor Education and Supervision, 31</a:t>
            </a:r>
            <a:r>
              <a:rPr lang="en-US" dirty="0" smtClean="0"/>
              <a:t>, 48-57.</a:t>
            </a:r>
          </a:p>
          <a:p>
            <a:r>
              <a:rPr lang="en-US" dirty="0" smtClean="0"/>
              <a:t> </a:t>
            </a:r>
          </a:p>
          <a:p>
            <a:r>
              <a:rPr lang="en-US" dirty="0" err="1" smtClean="0"/>
              <a:t>Ladany</a:t>
            </a:r>
            <a:r>
              <a:rPr lang="en-US" dirty="0" smtClean="0"/>
              <a:t>, N., Hill, C.E., Corbett, M.M., &amp; Nutt, E.A. (1996). Nature, extent, and importance of what psychotherapy trainees do not disclose to their supervisors. </a:t>
            </a:r>
            <a:r>
              <a:rPr lang="en-US" i="1" dirty="0" smtClean="0"/>
              <a:t>Journal of Counseling Psychology, 43,</a:t>
            </a:r>
            <a:r>
              <a:rPr lang="en-US" dirty="0" smtClean="0"/>
              <a:t> 10-24. </a:t>
            </a:r>
          </a:p>
          <a:p>
            <a:r>
              <a:rPr lang="en-US" dirty="0" smtClean="0"/>
              <a:t> </a:t>
            </a:r>
          </a:p>
          <a:p>
            <a:r>
              <a:rPr lang="en-US" dirty="0" smtClean="0"/>
              <a:t> </a:t>
            </a:r>
          </a:p>
          <a:p>
            <a:r>
              <a:rPr lang="en-US" dirty="0" smtClean="0"/>
              <a:t>Lee, R.E. &amp; Nelson, R.S. (2013) </a:t>
            </a:r>
            <a:r>
              <a:rPr lang="en-US" i="1" dirty="0" smtClean="0"/>
              <a:t>The contemporary relational supervisor</a:t>
            </a:r>
            <a:r>
              <a:rPr lang="en-US" dirty="0" smtClean="0"/>
              <a:t>. New York, NY: </a:t>
            </a:r>
            <a:r>
              <a:rPr lang="en-US" dirty="0" err="1" smtClean="0"/>
              <a:t>Routledge</a:t>
            </a:r>
            <a:r>
              <a:rPr lang="en-US" dirty="0" smtClean="0"/>
              <a:t>.</a:t>
            </a:r>
          </a:p>
          <a:p>
            <a:r>
              <a:rPr lang="en-US" dirty="0" smtClean="0"/>
              <a:t> </a:t>
            </a:r>
          </a:p>
          <a:p>
            <a:r>
              <a:rPr lang="en-US" dirty="0" smtClean="0"/>
              <a:t>Lee, R. E.(1997). Seeing and hearing in therapy and </a:t>
            </a:r>
            <a:r>
              <a:rPr lang="en-US" dirty="0" err="1" smtClean="0"/>
              <a:t>supervison</a:t>
            </a:r>
            <a:r>
              <a:rPr lang="en-US" dirty="0" smtClean="0"/>
              <a:t>: A clinical example of isomorphism. </a:t>
            </a:r>
            <a:r>
              <a:rPr lang="en-US" i="1" dirty="0" smtClean="0"/>
              <a:t>Journal‬‬ </a:t>
            </a:r>
            <a:r>
              <a:rPr lang="en-US" i="1" dirty="0" err="1" smtClean="0"/>
              <a:t>o‭f</a:t>
            </a:r>
            <a:r>
              <a:rPr lang="en-US" i="1" dirty="0" smtClean="0"/>
              <a:t>‬ Family Psychotherapy, 8‭,‬</a:t>
            </a:r>
            <a:r>
              <a:rPr lang="en-US" dirty="0" smtClean="0"/>
              <a:t> 51-57.</a:t>
            </a:r>
          </a:p>
          <a:p>
            <a:r>
              <a:rPr lang="en-US" dirty="0" smtClean="0"/>
              <a:t> </a:t>
            </a:r>
          </a:p>
          <a:p>
            <a:r>
              <a:rPr lang="en-US" dirty="0" err="1" smtClean="0"/>
              <a:t>Liddle</a:t>
            </a:r>
            <a:r>
              <a:rPr lang="en-US" dirty="0" smtClean="0"/>
              <a:t>, B. (1986). Resistance in supervision: A response to a perceived threat. </a:t>
            </a:r>
            <a:r>
              <a:rPr lang="en-US" b="1" i="1" dirty="0" smtClean="0"/>
              <a:t>Counselor Education and Supervision, 26</a:t>
            </a:r>
            <a:r>
              <a:rPr lang="en-US" dirty="0" smtClean="0"/>
              <a:t>, 117-127.</a:t>
            </a:r>
          </a:p>
          <a:p>
            <a:r>
              <a:rPr lang="en-US" dirty="0" smtClean="0"/>
              <a:t> </a:t>
            </a:r>
          </a:p>
          <a:p>
            <a:r>
              <a:rPr lang="en-US" dirty="0" smtClean="0"/>
              <a:t>Malone, W.J. (2009) Clinical Supervision: We are more than bosses…we are leaders. Retrieved February 9, 2017 from </a:t>
            </a:r>
            <a:r>
              <a:rPr lang="en-US" u="sng" dirty="0" smtClean="0">
                <a:hlinkClick r:id="rId2"/>
              </a:rPr>
              <a:t>www.canville.ney/malone/june-brochure.pdf</a:t>
            </a:r>
            <a:r>
              <a:rPr lang="en-US" dirty="0" smtClean="0"/>
              <a:t>. </a:t>
            </a:r>
          </a:p>
          <a:p>
            <a:r>
              <a:rPr lang="en-US" dirty="0" smtClean="0"/>
              <a:t> </a:t>
            </a:r>
          </a:p>
          <a:p>
            <a:r>
              <a:rPr lang="en-US" dirty="0" smtClean="0"/>
              <a:t>Martinez-Salazar, M.D. (n.d.). </a:t>
            </a:r>
            <a:r>
              <a:rPr lang="en-US" i="1" dirty="0" smtClean="0"/>
              <a:t>Qualified Clinical Supervision Training.</a:t>
            </a:r>
            <a:r>
              <a:rPr lang="en-US" dirty="0" smtClean="0"/>
              <a:t> </a:t>
            </a:r>
          </a:p>
          <a:p>
            <a:endParaRPr lang="en-US" dirty="0"/>
          </a:p>
        </p:txBody>
      </p:sp>
    </p:spTree>
  </p:cSld>
  <p:clrMapOvr>
    <a:masterClrMapping/>
  </p:clrMapOvr>
</p:sld>
</file>

<file path=ppt/slides/slide6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fontScale="32500" lnSpcReduction="20000"/>
          </a:bodyPr>
          <a:lstStyle/>
          <a:p>
            <a:r>
              <a:rPr lang="en-US" dirty="0" smtClean="0"/>
              <a:t>Martinez, R. P., &amp; Holloway, E. L. (1997). </a:t>
            </a:r>
            <a:r>
              <a:rPr lang="en-US" b="1" dirty="0" smtClean="0"/>
              <a:t>The supervision relationship in multicultural training.</a:t>
            </a:r>
            <a:r>
              <a:rPr lang="en-US" dirty="0" smtClean="0"/>
              <a:t> In D. B. Pope-Davis &amp; H. L. K. Coleman (Eds.), </a:t>
            </a:r>
            <a:r>
              <a:rPr lang="en-US" i="1" dirty="0" smtClean="0"/>
              <a:t>Multicultural counseling competencies: Assessment, education and training, and supervision</a:t>
            </a:r>
            <a:r>
              <a:rPr lang="en-US" dirty="0" smtClean="0"/>
              <a:t> (Vol. 7, pp. 324-349). Thousand Oaks, CA: Sage. </a:t>
            </a:r>
          </a:p>
          <a:p>
            <a:r>
              <a:rPr lang="en-US" dirty="0" smtClean="0"/>
              <a:t> </a:t>
            </a:r>
          </a:p>
          <a:p>
            <a:r>
              <a:rPr lang="en-US" dirty="0" smtClean="0"/>
              <a:t>National Association of Social Workers. (2008). </a:t>
            </a:r>
            <a:r>
              <a:rPr lang="en-US" i="1" dirty="0" smtClean="0"/>
              <a:t>Code of ethics</a:t>
            </a:r>
            <a:r>
              <a:rPr lang="en-US" dirty="0" smtClean="0"/>
              <a:t>. Retrieved February 11, 2017 from </a:t>
            </a:r>
            <a:r>
              <a:rPr lang="en-US" u="sng" dirty="0" smtClean="0">
                <a:hlinkClick r:id="rId2"/>
              </a:rPr>
              <a:t>http://socialworkers.org/pubs/code/default.asp</a:t>
            </a:r>
            <a:endParaRPr lang="en-US" dirty="0" smtClean="0"/>
          </a:p>
          <a:p>
            <a:r>
              <a:rPr lang="en-US" dirty="0" smtClean="0"/>
              <a:t> </a:t>
            </a:r>
          </a:p>
          <a:p>
            <a:r>
              <a:rPr lang="en-US" dirty="0" smtClean="0"/>
              <a:t>Nelson, T.S. (1991). </a:t>
            </a:r>
            <a:r>
              <a:rPr lang="en-US" i="1" dirty="0" smtClean="0"/>
              <a:t>Gender in family therapy supervision. Contemporary Family Therapy, 13(4)</a:t>
            </a:r>
            <a:r>
              <a:rPr lang="en-US" dirty="0" smtClean="0"/>
              <a:t>, 357-369. </a:t>
            </a:r>
          </a:p>
          <a:p>
            <a:r>
              <a:rPr lang="en-US" dirty="0" smtClean="0"/>
              <a:t> </a:t>
            </a:r>
          </a:p>
          <a:p>
            <a:r>
              <a:rPr lang="en-US" dirty="0" smtClean="0"/>
              <a:t>Porter, J. (1985). Feminist and multicultural underpinnings to supervision: An overview. </a:t>
            </a:r>
            <a:r>
              <a:rPr lang="en-US" i="1" dirty="0" smtClean="0"/>
              <a:t>Women &amp; Therapy (33</a:t>
            </a:r>
            <a:r>
              <a:rPr lang="en-US" dirty="0" smtClean="0"/>
              <a:t>)1-2, 1-6.</a:t>
            </a:r>
          </a:p>
          <a:p>
            <a:r>
              <a:rPr lang="en-US" b="1" dirty="0" smtClean="0"/>
              <a:t> </a:t>
            </a:r>
            <a:endParaRPr lang="en-US" dirty="0" smtClean="0"/>
          </a:p>
          <a:p>
            <a:r>
              <a:rPr lang="en-US" dirty="0" smtClean="0"/>
              <a:t>Porter, N. (1985).</a:t>
            </a:r>
            <a:r>
              <a:rPr lang="en-US" b="1" dirty="0" smtClean="0"/>
              <a:t> New</a:t>
            </a:r>
            <a:r>
              <a:rPr lang="en-US" dirty="0" smtClean="0"/>
              <a:t> </a:t>
            </a:r>
            <a:r>
              <a:rPr lang="en-US" b="1" dirty="0" smtClean="0"/>
              <a:t>perspective on therapy supervision</a:t>
            </a:r>
            <a:r>
              <a:rPr lang="en-US" dirty="0" smtClean="0"/>
              <a:t>. In L. B. Rosewater &amp; L. E. A. Walker (Eds.), </a:t>
            </a:r>
            <a:r>
              <a:rPr lang="en-US" i="1" dirty="0" smtClean="0"/>
              <a:t>Handbook of feminist therapy</a:t>
            </a:r>
            <a:r>
              <a:rPr lang="en-US" dirty="0" smtClean="0"/>
              <a:t> (pp. 332-342). New York: Springer.</a:t>
            </a:r>
          </a:p>
          <a:p>
            <a:r>
              <a:rPr lang="en-US" dirty="0" smtClean="0"/>
              <a:t> </a:t>
            </a:r>
          </a:p>
          <a:p>
            <a:r>
              <a:rPr lang="en-US" dirty="0" smtClean="0"/>
              <a:t>Porter, N., &amp; Vasquez, M. (1997). </a:t>
            </a:r>
            <a:r>
              <a:rPr lang="en-US" b="1" dirty="0" err="1" smtClean="0"/>
              <a:t>Covision</a:t>
            </a:r>
            <a:r>
              <a:rPr lang="en-US" b="1" dirty="0" smtClean="0"/>
              <a:t>: Feminist supervision, process, and collaboration.</a:t>
            </a:r>
            <a:r>
              <a:rPr lang="en-US" dirty="0" smtClean="0"/>
              <a:t> In J. </a:t>
            </a:r>
            <a:r>
              <a:rPr lang="en-US" dirty="0" err="1" smtClean="0"/>
              <a:t>Worell</a:t>
            </a:r>
            <a:r>
              <a:rPr lang="en-US" dirty="0" smtClean="0"/>
              <a:t> &amp; N. Johnson (Eds.), </a:t>
            </a:r>
            <a:r>
              <a:rPr lang="en-US" i="1" dirty="0" smtClean="0"/>
              <a:t>Shaping the future of feminist psychology: Education, research, and practice</a:t>
            </a:r>
            <a:r>
              <a:rPr lang="en-US" dirty="0" smtClean="0"/>
              <a:t> (pp. 155-171). Washington, DC: American Psychological Association</a:t>
            </a:r>
          </a:p>
          <a:p>
            <a:r>
              <a:rPr lang="en-US" dirty="0" smtClean="0"/>
              <a:t> </a:t>
            </a:r>
          </a:p>
          <a:p>
            <a:r>
              <a:rPr lang="en-US" dirty="0" smtClean="0"/>
              <a:t>Quinn, M. (2004). Getting the most out of clinical supervision: Strategies for mental health counseling</a:t>
            </a:r>
            <a:r>
              <a:rPr lang="en-US" b="1" i="1" dirty="0" smtClean="0"/>
              <a:t>. Journal of Mental Health Counseling,</a:t>
            </a:r>
            <a:r>
              <a:rPr lang="en-US" dirty="0" smtClean="0"/>
              <a:t> 26 (4), 261-373.</a:t>
            </a:r>
          </a:p>
          <a:p>
            <a:r>
              <a:rPr lang="en-US" dirty="0" smtClean="0"/>
              <a:t> </a:t>
            </a:r>
          </a:p>
          <a:p>
            <a:r>
              <a:rPr lang="en-US" dirty="0" err="1" smtClean="0"/>
              <a:t>Raichelson</a:t>
            </a:r>
            <a:r>
              <a:rPr lang="en-US" dirty="0" smtClean="0"/>
              <a:t>, S. R., Herron, W. G., Primavera, L. H., &amp; Ramirez, S. M. (1997). Incidence and effects of parallel process in psychotherapy supervision. </a:t>
            </a:r>
            <a:r>
              <a:rPr lang="en-US" i="1" dirty="0" smtClean="0"/>
              <a:t>The Clinical Supervisor, 15</a:t>
            </a:r>
            <a:r>
              <a:rPr lang="en-US" dirty="0" smtClean="0"/>
              <a:t>(2), 37-48. </a:t>
            </a:r>
          </a:p>
          <a:p>
            <a:r>
              <a:rPr lang="en-US" dirty="0" smtClean="0"/>
              <a:t> </a:t>
            </a:r>
          </a:p>
          <a:p>
            <a:r>
              <a:rPr lang="en-US" dirty="0" err="1" smtClean="0"/>
              <a:t>Salvendy</a:t>
            </a:r>
            <a:r>
              <a:rPr lang="en-US" dirty="0" smtClean="0"/>
              <a:t>, J. T. 1993. Control and power in supervision. </a:t>
            </a:r>
            <a:r>
              <a:rPr lang="en-US" i="1" dirty="0" smtClean="0"/>
              <a:t>International Journal of Group Psychotherapy</a:t>
            </a:r>
            <a:r>
              <a:rPr lang="en-US" dirty="0" smtClean="0"/>
              <a:t>, 43: 363–376. </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Nine Models of Supervision in the State </a:t>
            </a:r>
            <a:endParaRPr lang="en-US" dirty="0"/>
          </a:p>
        </p:txBody>
      </p:sp>
      <p:sp>
        <p:nvSpPr>
          <p:cNvPr id="3" name="Content Placeholder 2"/>
          <p:cNvSpPr>
            <a:spLocks noGrp="1"/>
          </p:cNvSpPr>
          <p:nvPr>
            <p:ph idx="1"/>
          </p:nvPr>
        </p:nvSpPr>
        <p:spPr/>
        <p:txBody>
          <a:bodyPr/>
          <a:lstStyle/>
          <a:p>
            <a:r>
              <a:rPr lang="en-US" b="1" dirty="0"/>
              <a:t>The One Size Fits All Model</a:t>
            </a:r>
            <a:endParaRPr lang="en-US" dirty="0"/>
          </a:p>
          <a:p>
            <a:r>
              <a:rPr lang="en-US" dirty="0"/>
              <a:t>The supervisor is in charge and directs the activities of the intern.</a:t>
            </a:r>
          </a:p>
          <a:p>
            <a:r>
              <a:rPr lang="en-US" dirty="0"/>
              <a:t>All supervisees are treated the same regardless of experience and training (Martinez-Salazar, M.D</a:t>
            </a:r>
            <a:r>
              <a:rPr lang="en-US" dirty="0" smtClean="0"/>
              <a:t>. (n.d.). </a:t>
            </a:r>
            <a:r>
              <a:rPr lang="en-US" i="1" dirty="0" smtClean="0"/>
              <a:t>Qualified Clinical Supervision Training).</a:t>
            </a:r>
            <a:r>
              <a:rPr lang="en-US" dirty="0" smtClean="0"/>
              <a:t> </a:t>
            </a:r>
            <a:endParaRPr lang="en-US" dirty="0"/>
          </a:p>
        </p:txBody>
      </p:sp>
    </p:spTree>
  </p:cSld>
  <p:clrMapOvr>
    <a:masterClrMapping/>
  </p:clrMapOvr>
</p:sld>
</file>

<file path=ppt/slides/slide7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Speedy </a:t>
            </a:r>
            <a:r>
              <a:rPr lang="en-US" dirty="0" err="1" smtClean="0"/>
              <a:t>CEUs</a:t>
            </a:r>
            <a:r>
              <a:rPr lang="en-US" dirty="0" smtClean="0"/>
              <a:t>. (2017). Clinical supervision: The supervisor. Retrieved February 12, 2017 from </a:t>
            </a:r>
            <a:r>
              <a:rPr lang="en-US" u="sng" dirty="0" smtClean="0">
                <a:hlinkClick r:id="rId2"/>
              </a:rPr>
              <a:t>https://speedyceus.com/ceus-courses/material_detail/358</a:t>
            </a:r>
            <a:r>
              <a:rPr lang="en-US" u="sng" dirty="0" smtClean="0">
                <a:hlinkClick r:id="rId2"/>
              </a:rPr>
              <a:t>/</a:t>
            </a:r>
            <a:endParaRPr lang="en-US" dirty="0" smtClean="0"/>
          </a:p>
          <a:p>
            <a:pPr>
              <a:buNone/>
            </a:pPr>
            <a:r>
              <a:rPr lang="en-US" dirty="0" smtClean="0"/>
              <a:t> </a:t>
            </a:r>
            <a:endParaRPr lang="en-US" dirty="0" smtClean="0"/>
          </a:p>
          <a:p>
            <a:r>
              <a:rPr lang="en-US" dirty="0" smtClean="0"/>
              <a:t>Thomas, G.C. (2010). Child Welfare Supervision: A Practical Guide for Supervisors, Managers and Administrators. Retrieved February 8, 2017 from </a:t>
            </a:r>
            <a:r>
              <a:rPr lang="en-US" dirty="0" smtClean="0">
                <a:hlinkClick r:id="rId3"/>
              </a:rPr>
              <a:t>http://onlinelibrary.wiley.com/doi/10.1111/j.1365-2206.2010.00694.x/abstract</a:t>
            </a:r>
            <a:r>
              <a:rPr lang="en-US" dirty="0" smtClean="0"/>
              <a:t>.</a:t>
            </a:r>
            <a:endParaRPr lang="en-US" dirty="0" smtClean="0"/>
          </a:p>
          <a:p>
            <a:pPr>
              <a:buNone/>
            </a:pPr>
            <a:endParaRPr lang="en-US" dirty="0" smtClean="0"/>
          </a:p>
          <a:p>
            <a:r>
              <a:rPr lang="en-US" dirty="0" err="1" smtClean="0"/>
              <a:t>Towler</a:t>
            </a:r>
            <a:r>
              <a:rPr lang="en-US" dirty="0" smtClean="0"/>
              <a:t>, J. (1999). </a:t>
            </a:r>
            <a:r>
              <a:rPr lang="en-US" b="1" dirty="0" smtClean="0"/>
              <a:t>Supervision in uniformed settings</a:t>
            </a:r>
            <a:r>
              <a:rPr lang="en-US" dirty="0" smtClean="0"/>
              <a:t>. In Holloway, E. &amp; Carroll, M. (Eds.). </a:t>
            </a:r>
            <a:r>
              <a:rPr lang="en-US" i="1" dirty="0" smtClean="0"/>
              <a:t>Training counseling supervisors</a:t>
            </a:r>
            <a:r>
              <a:rPr lang="en-US" dirty="0" smtClean="0"/>
              <a:t>. London: Sage.</a:t>
            </a:r>
            <a:endParaRPr lang="en-US" dirty="0" smtClean="0"/>
          </a:p>
          <a:p>
            <a:pPr>
              <a:buNone/>
            </a:pPr>
            <a:endParaRPr lang="en-US" dirty="0" smtClean="0"/>
          </a:p>
          <a:p>
            <a:r>
              <a:rPr lang="en-US" dirty="0" err="1" smtClean="0"/>
              <a:t>Tuckman</a:t>
            </a:r>
            <a:r>
              <a:rPr lang="en-US" dirty="0" smtClean="0"/>
              <a:t>, A. (1996). Mitigating the power imbalance in supervisee/supervisor co-leadership teams. </a:t>
            </a:r>
            <a:r>
              <a:rPr lang="en-US" i="1" dirty="0" smtClean="0"/>
              <a:t>International Journal of Group Psychotherapy</a:t>
            </a:r>
            <a:r>
              <a:rPr lang="en-US" dirty="0" smtClean="0"/>
              <a:t>, </a:t>
            </a:r>
            <a:r>
              <a:rPr lang="en-US" i="1" dirty="0" smtClean="0"/>
              <a:t>46</a:t>
            </a:r>
            <a:r>
              <a:rPr lang="en-US" dirty="0" smtClean="0"/>
              <a:t>, 137-139</a:t>
            </a:r>
            <a:r>
              <a:rPr lang="en-US" dirty="0" smtClean="0"/>
              <a:t>.</a:t>
            </a:r>
          </a:p>
          <a:p>
            <a:r>
              <a:rPr lang="en-US" dirty="0" smtClean="0"/>
              <a:t>Wheeler, D., Avis, J., Miller. L., &amp; Chaney, S. (1989). </a:t>
            </a:r>
            <a:r>
              <a:rPr lang="en-US" b="1" dirty="0" smtClean="0"/>
              <a:t>Rethinking family therapy education and supervision: A feminist model. </a:t>
            </a:r>
            <a:r>
              <a:rPr lang="en-US" dirty="0" smtClean="0"/>
              <a:t>In M. </a:t>
            </a:r>
            <a:r>
              <a:rPr lang="en-US" dirty="0" err="1" smtClean="0"/>
              <a:t>McGoldrick</a:t>
            </a:r>
            <a:r>
              <a:rPr lang="en-US" dirty="0" smtClean="0"/>
              <a:t>, C. Anderson, &amp; F. Walsh (Eds.), </a:t>
            </a:r>
            <a:r>
              <a:rPr lang="en-US" i="1" dirty="0" smtClean="0"/>
              <a:t>Women in families </a:t>
            </a:r>
            <a:r>
              <a:rPr lang="en-US" dirty="0" smtClean="0"/>
              <a:t>(pp. 135-151). New York: Norton.</a:t>
            </a:r>
            <a:endParaRPr lang="en-US" dirty="0" smtClean="0"/>
          </a:p>
          <a:p>
            <a:pPr>
              <a:buNone/>
            </a:pPr>
            <a:r>
              <a:rPr lang="en-US" dirty="0" smtClean="0"/>
              <a:t> </a:t>
            </a:r>
            <a:endParaRPr lang="en-US"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Nine Models of Supervision in the State of Florida</a:t>
            </a:r>
            <a:endParaRPr lang="en-US" dirty="0"/>
          </a:p>
        </p:txBody>
      </p:sp>
      <p:sp>
        <p:nvSpPr>
          <p:cNvPr id="3" name="Content Placeholder 2"/>
          <p:cNvSpPr>
            <a:spLocks noGrp="1"/>
          </p:cNvSpPr>
          <p:nvPr>
            <p:ph idx="1"/>
          </p:nvPr>
        </p:nvSpPr>
        <p:spPr/>
        <p:txBody>
          <a:bodyPr/>
          <a:lstStyle/>
          <a:p>
            <a:r>
              <a:rPr lang="en-US" b="1" dirty="0"/>
              <a:t>The Supervisee as Patient Model</a:t>
            </a:r>
            <a:endParaRPr lang="en-US" dirty="0"/>
          </a:p>
          <a:p>
            <a:r>
              <a:rPr lang="en-US" dirty="0"/>
              <a:t>Interns are classified according to the DSM and particularly what used to be referred to as Axis II.</a:t>
            </a:r>
          </a:p>
          <a:p>
            <a:r>
              <a:rPr lang="en-US" dirty="0"/>
              <a:t>“The hunt is on finding pathology with supervisees” (Hawkins &amp; </a:t>
            </a:r>
            <a:r>
              <a:rPr lang="en-US" dirty="0" err="1"/>
              <a:t>Shohet</a:t>
            </a:r>
            <a:r>
              <a:rPr lang="en-US" dirty="0"/>
              <a:t>, 2003).</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Nine Models of Supervision in the State of Florida</a:t>
            </a:r>
            <a:endParaRPr lang="en-US" dirty="0"/>
          </a:p>
        </p:txBody>
      </p:sp>
      <p:sp>
        <p:nvSpPr>
          <p:cNvPr id="3" name="Content Placeholder 2"/>
          <p:cNvSpPr>
            <a:spLocks noGrp="1"/>
          </p:cNvSpPr>
          <p:nvPr>
            <p:ph idx="1"/>
          </p:nvPr>
        </p:nvSpPr>
        <p:spPr/>
        <p:txBody>
          <a:bodyPr>
            <a:normAutofit fontScale="62500" lnSpcReduction="20000"/>
          </a:bodyPr>
          <a:lstStyle/>
          <a:p>
            <a:r>
              <a:rPr lang="en-US" b="1" dirty="0"/>
              <a:t>Parallel Process Model or Isomorphism</a:t>
            </a:r>
            <a:endParaRPr lang="en-US" dirty="0"/>
          </a:p>
          <a:p>
            <a:r>
              <a:rPr lang="en-US" dirty="0"/>
              <a:t>Relational process dynamics in supervision will have parallel patterns that both covertly and overtly influence inter and intrapersonal relational dynamics</a:t>
            </a:r>
            <a:r>
              <a:rPr lang="en-US" dirty="0" smtClean="0"/>
              <a:t>.</a:t>
            </a:r>
          </a:p>
          <a:p>
            <a:r>
              <a:rPr lang="en-US" b="1" dirty="0" smtClean="0"/>
              <a:t> </a:t>
            </a:r>
            <a:endParaRPr lang="en-US" dirty="0"/>
          </a:p>
          <a:p>
            <a:r>
              <a:rPr lang="en-US" dirty="0"/>
              <a:t>Parallel process refers to a relationship dynamic where the intern’s experience with clients will be reflected in the relationship he/she has with his/her supervision (</a:t>
            </a:r>
            <a:r>
              <a:rPr lang="en-US" dirty="0" err="1"/>
              <a:t>Doehrman</a:t>
            </a:r>
            <a:r>
              <a:rPr lang="en-US" dirty="0"/>
              <a:t>, 1976).  Example- If the intern is stressed and overwhelmed with clients he/she will be that way with the supervisor.</a:t>
            </a:r>
          </a:p>
          <a:p>
            <a:pPr>
              <a:buNone/>
            </a:pPr>
            <a:r>
              <a:rPr lang="en-US" dirty="0"/>
              <a:t> </a:t>
            </a:r>
          </a:p>
          <a:p>
            <a:r>
              <a:rPr lang="en-US" dirty="0"/>
              <a:t>Isomorphism is a term used in family systems therapy to describe a similar relationship phenomenon between systems and structures (</a:t>
            </a:r>
            <a:r>
              <a:rPr lang="en-US" dirty="0" err="1"/>
              <a:t>Raichelson</a:t>
            </a:r>
            <a:r>
              <a:rPr lang="en-US" dirty="0"/>
              <a:t>, Herron, Primavera &amp; Ramirez, 1977).  This approach looks beyond the individual</a:t>
            </a:r>
            <a:r>
              <a:rPr lang="en-US" dirty="0" smtClean="0"/>
              <a:t> (Martinez-Salazar, M.D. (n.d.). </a:t>
            </a:r>
            <a:r>
              <a:rPr lang="en-US" i="1" dirty="0" smtClean="0"/>
              <a:t>Qualified Clinical Supervision Training).</a:t>
            </a:r>
            <a:r>
              <a:rPr lang="en-US" dirty="0" smtClean="0"/>
              <a:t> </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3116</TotalTime>
  <Words>9677</Words>
  <Application>Microsoft Macintosh PowerPoint</Application>
  <PresentationFormat>On-screen Show (4:3)</PresentationFormat>
  <Paragraphs>632</Paragraphs>
  <Slides>70</Slides>
  <Notes>18</Notes>
  <HiddenSlides>0</HiddenSlides>
  <MMClips>0</MMClips>
  <ScaleCrop>false</ScaleCrop>
  <HeadingPairs>
    <vt:vector size="4" baseType="variant">
      <vt:variant>
        <vt:lpstr>Design Template</vt:lpstr>
      </vt:variant>
      <vt:variant>
        <vt:i4>1</vt:i4>
      </vt:variant>
      <vt:variant>
        <vt:lpstr>Slide Titles</vt:lpstr>
      </vt:variant>
      <vt:variant>
        <vt:i4>70</vt:i4>
      </vt:variant>
    </vt:vector>
  </HeadingPairs>
  <TitlesOfParts>
    <vt:vector size="71" baseType="lpstr">
      <vt:lpstr>Office Theme</vt:lpstr>
      <vt:lpstr>Qualified Supervision in the State of Florida</vt:lpstr>
      <vt:lpstr>What is Clinical Supervision?</vt:lpstr>
      <vt:lpstr>Four Goals for Supervision in the State of Florida</vt:lpstr>
      <vt:lpstr>The Nine Models of Supervision in the State of Florida</vt:lpstr>
      <vt:lpstr>The Nine Models of Supervision in the State of Florida</vt:lpstr>
      <vt:lpstr>The Nine Models of Supervision in the State of Florida</vt:lpstr>
      <vt:lpstr>The Nine Models of Supervision in the State </vt:lpstr>
      <vt:lpstr>The Nine Models of Supervision in the State of Florida</vt:lpstr>
      <vt:lpstr>The Nine Models of Supervision in the State of Florida</vt:lpstr>
      <vt:lpstr>The Nine Models of Supervision in the State of Florida</vt:lpstr>
      <vt:lpstr>The Nine models of Supervision in the State of Florida</vt:lpstr>
      <vt:lpstr>The Nine Models of Supervision in the State of Florida</vt:lpstr>
      <vt:lpstr>The Nine Models of Supervision in the State of Florida</vt:lpstr>
      <vt:lpstr>10 Myths Regarding Supervision</vt:lpstr>
      <vt:lpstr>Services the Qualified Supervisor Provides in the State of Florida</vt:lpstr>
      <vt:lpstr>Services the Qualified Supervisor Provides in the State of Florida</vt:lpstr>
      <vt:lpstr>Supervisor Characteristics that Facilitate Supervision</vt:lpstr>
      <vt:lpstr>Supervisor Characteristics that Facilitate Supervision</vt:lpstr>
      <vt:lpstr>Supervisory Characteristics that Hinder Supervision</vt:lpstr>
      <vt:lpstr>Contextual Variables that May Impact Supervision</vt:lpstr>
      <vt:lpstr>Contextual Variables that May Impact Supervision</vt:lpstr>
      <vt:lpstr>Contextual Variables that May Impact Supervision</vt:lpstr>
      <vt:lpstr>Florida Qualified Supervisors and Multiculturalism</vt:lpstr>
      <vt:lpstr>Florida Qualified Supervisors and Multiculturalism</vt:lpstr>
      <vt:lpstr>Florida Qualified Supervisor and Multiculturalism</vt:lpstr>
      <vt:lpstr>Florida Qualified Supervisors and Multiculturalism</vt:lpstr>
      <vt:lpstr>Florida Qualified Supervisors and Multiculturalism</vt:lpstr>
      <vt:lpstr>Florida Qualified Supervisors and Multiculturalism</vt:lpstr>
      <vt:lpstr>Contextual Variables that May Influence Supervision</vt:lpstr>
      <vt:lpstr>Contextual Relationships that May Influence Supervision</vt:lpstr>
      <vt:lpstr>Contextual Variables that May Influence Supervision: Power and Economics</vt:lpstr>
      <vt:lpstr>Contextual Variables that May Influence Supervision: Power and Economics</vt:lpstr>
      <vt:lpstr>Supervisors can abuse power in a variety of ways:</vt:lpstr>
      <vt:lpstr>Supervisors can abuse power in a variety of ways:</vt:lpstr>
      <vt:lpstr>Power can enhance the supervisory relationship:</vt:lpstr>
      <vt:lpstr>Florida Qualified Supervisors and Feedback</vt:lpstr>
      <vt:lpstr>Suggestions for corrective feedback include:</vt:lpstr>
      <vt:lpstr>Florida Qualified Supervisors and Anxiety</vt:lpstr>
      <vt:lpstr>Anxiety</vt:lpstr>
      <vt:lpstr>Florida Qualified Supervisors and Anxiety</vt:lpstr>
      <vt:lpstr>Florida Qualified Supervisors and Transference/ Countertransference</vt:lpstr>
      <vt:lpstr>Florida Qualified Supervisors and Transference and Countertransference</vt:lpstr>
      <vt:lpstr>Florida Qualified Supervisors and Transference/ Countertransference</vt:lpstr>
      <vt:lpstr>Florida Qualified Supervisors and Stress, Burnout, Compassion Fatigue Safeguards</vt:lpstr>
      <vt:lpstr>Florida Qualified Supervisors and Ethical, Legal, and Regulatory Issues in Supervision</vt:lpstr>
      <vt:lpstr>Florida Qualified Supervisors and Best Practices of Supervision</vt:lpstr>
      <vt:lpstr>Florida Qualified Supervisors and Competence</vt:lpstr>
      <vt:lpstr>Florida Qualified Supervisors and Due Process</vt:lpstr>
      <vt:lpstr>Florida Qualified Supervisors and Informed Consent</vt:lpstr>
      <vt:lpstr>Qualified Supervisors and Three Levels of Informed Consent</vt:lpstr>
      <vt:lpstr>Florida Qualified Supervisors and Informed Consent for Supervisees</vt:lpstr>
      <vt:lpstr>Florida Qualified Supervisors and Informed Consent for Clients of Supervisees</vt:lpstr>
      <vt:lpstr>Florida Qualified Supervisors and Confidentiality</vt:lpstr>
      <vt:lpstr>Florida Qualified Supervisors and Dual Relationships</vt:lpstr>
      <vt:lpstr>Florida Qualified Supervisors and Dual Relationships</vt:lpstr>
      <vt:lpstr>Florida Qualified Supervisors, Ethics, and Dual Relationships</vt:lpstr>
      <vt:lpstr>Florida Qualified Supervisors, Ethics, and Dual Relationships</vt:lpstr>
      <vt:lpstr>Florida Qualified Supervisors, Ethics, and Dual Relationships</vt:lpstr>
      <vt:lpstr>Florida Qualified Supervisors and Liability</vt:lpstr>
      <vt:lpstr>Florida Qualified Supervisors and Liability</vt:lpstr>
      <vt:lpstr>Florida Qualified Supervisors and Liability</vt:lpstr>
      <vt:lpstr>Florida Qualified Supervisors and Documentation</vt:lpstr>
      <vt:lpstr>Florida Qualified Supervisors and Documentation</vt:lpstr>
      <vt:lpstr>Florida Qualified Supervisors and Ethical Codes</vt:lpstr>
      <vt:lpstr>Florida Qualified Supervisors and Ethical Codes</vt:lpstr>
      <vt:lpstr>Florida Qualified Supervisors and Ethical Codes</vt:lpstr>
      <vt:lpstr>References</vt:lpstr>
      <vt:lpstr>References</vt:lpstr>
      <vt:lpstr>References</vt:lpstr>
      <vt:lpstr>References</vt:lpstr>
    </vt:vector>
  </TitlesOfParts>
  <Company/>
  <LinksUpToDate>false</LinksUpToDate>
  <SharedDoc>false</SharedDoc>
  <HyperlinksChanged>false</HyperlinksChanged>
  <AppVersion>12.0256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Qualified Supervision in the State of Florida</dc:title>
  <dc:creator>Alexis Cancemi</dc:creator>
  <cp:lastModifiedBy>Alexis Cancemi</cp:lastModifiedBy>
  <cp:revision>6</cp:revision>
  <dcterms:created xsi:type="dcterms:W3CDTF">2017-02-11T01:21:28Z</dcterms:created>
  <dcterms:modified xsi:type="dcterms:W3CDTF">2017-02-13T02:40:21Z</dcterms:modified>
</cp:coreProperties>
</file>